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8" r:id="rId5"/>
    <p:sldId id="281" r:id="rId6"/>
    <p:sldId id="279" r:id="rId7"/>
    <p:sldId id="280" r:id="rId8"/>
    <p:sldId id="259" r:id="rId9"/>
    <p:sldId id="261" r:id="rId10"/>
    <p:sldId id="264" r:id="rId11"/>
    <p:sldId id="263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2" y="1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717" y="1220342"/>
            <a:ext cx="10993120" cy="66040"/>
          </a:xfrm>
          <a:custGeom>
            <a:avLst/>
            <a:gdLst/>
            <a:ahLst/>
            <a:cxnLst/>
            <a:rect l="l" t="t" r="r" b="b"/>
            <a:pathLst>
              <a:path w="10993120" h="66040">
                <a:moveTo>
                  <a:pt x="10992624" y="0"/>
                </a:moveTo>
                <a:lnTo>
                  <a:pt x="0" y="0"/>
                </a:lnTo>
                <a:lnTo>
                  <a:pt x="0" y="65532"/>
                </a:lnTo>
                <a:lnTo>
                  <a:pt x="10992624" y="65532"/>
                </a:lnTo>
                <a:lnTo>
                  <a:pt x="1099262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0605" y="109220"/>
            <a:ext cx="638746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4295" y="2639142"/>
            <a:ext cx="10523855" cy="382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rel-sosh45.obr57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661" y="390525"/>
            <a:ext cx="9373870" cy="171767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972310" marR="5080" indent="-1960245">
              <a:lnSpc>
                <a:spcPts val="6120"/>
              </a:lnSpc>
              <a:spcBef>
                <a:spcPts val="1205"/>
              </a:spcBef>
            </a:pPr>
            <a:r>
              <a:rPr sz="6000" b="0" u="none" spc="-75" dirty="0">
                <a:solidFill>
                  <a:srgbClr val="001F5F"/>
                </a:solidFill>
                <a:latin typeface="Times New Roman"/>
                <a:cs typeface="Times New Roman"/>
              </a:rPr>
              <a:t>Зачисление</a:t>
            </a:r>
            <a:r>
              <a:rPr sz="6000" b="0" u="none" spc="-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0" u="none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6000" b="0" u="none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0" u="none" spc="-105" dirty="0">
                <a:solidFill>
                  <a:srgbClr val="001F5F"/>
                </a:solidFill>
                <a:latin typeface="Times New Roman"/>
                <a:cs typeface="Times New Roman"/>
              </a:rPr>
              <a:t>школу</a:t>
            </a:r>
            <a:r>
              <a:rPr sz="6000" b="0" u="none" spc="-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0" u="none" spc="-105" dirty="0">
                <a:solidFill>
                  <a:srgbClr val="001F5F"/>
                </a:solidFill>
                <a:latin typeface="Times New Roman"/>
                <a:cs typeface="Times New Roman"/>
              </a:rPr>
              <a:t>будущих </a:t>
            </a:r>
            <a:r>
              <a:rPr sz="6000" b="0" u="none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первоклассников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6596" y="3275202"/>
            <a:ext cx="4384803" cy="1369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2060"/>
                </a:solidFill>
                <a:latin typeface="Times New Roman"/>
                <a:cs typeface="Times New Roman"/>
              </a:rPr>
              <a:t>2025-</a:t>
            </a:r>
            <a:r>
              <a:rPr sz="4400" spc="-20" dirty="0">
                <a:solidFill>
                  <a:srgbClr val="002060"/>
                </a:solidFill>
                <a:latin typeface="Times New Roman"/>
                <a:cs typeface="Times New Roman"/>
              </a:rPr>
              <a:t>2026</a:t>
            </a:r>
            <a:endParaRPr sz="4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"/>
              </a:spcBef>
            </a:pPr>
            <a:r>
              <a:rPr sz="4400" dirty="0">
                <a:solidFill>
                  <a:srgbClr val="002060"/>
                </a:solidFill>
                <a:latin typeface="Times New Roman"/>
                <a:cs typeface="Times New Roman"/>
              </a:rPr>
              <a:t>учебный</a:t>
            </a:r>
            <a:r>
              <a:rPr sz="4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400" spc="-45" dirty="0">
                <a:solidFill>
                  <a:srgbClr val="002060"/>
                </a:solidFill>
                <a:latin typeface="Times New Roman"/>
                <a:cs typeface="Times New Roman"/>
              </a:rPr>
              <a:t>год</a:t>
            </a:r>
            <a:endParaRPr sz="4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108200"/>
            <a:ext cx="48006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3453" y="1011555"/>
            <a:ext cx="6032119" cy="43657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9298" y="337820"/>
            <a:ext cx="11684102" cy="4301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800" b="1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подтвердить,</a:t>
            </a:r>
            <a:r>
              <a:rPr sz="2800" b="1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ребенок</a:t>
            </a:r>
            <a:r>
              <a:rPr sz="2800" b="1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живет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том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же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районе,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гд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 </a:t>
            </a:r>
            <a:r>
              <a:rPr sz="2800" b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находится</a:t>
            </a:r>
            <a:r>
              <a:rPr sz="2800" b="1" spc="-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школа?</a:t>
            </a:r>
            <a:endParaRPr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4965" marR="5867400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sz="24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подтвердить,</a:t>
            </a:r>
            <a:r>
              <a:rPr sz="2400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4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ребенок действительно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живет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закрепленной территории,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есть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том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районе,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где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располагается</a:t>
            </a:r>
            <a:r>
              <a:rPr sz="2400" spc="-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школа,</a:t>
            </a:r>
            <a:r>
              <a:rPr sz="24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подаче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заявления</a:t>
            </a:r>
            <a:r>
              <a:rPr sz="2400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потребуется</a:t>
            </a:r>
            <a:r>
              <a:rPr sz="24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свидетельство</a:t>
            </a:r>
            <a:r>
              <a:rPr sz="2400" spc="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400" b="1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месту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жительства</a:t>
            </a:r>
            <a:r>
              <a:rPr sz="2400" b="1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(постоянная</a:t>
            </a:r>
            <a:r>
              <a:rPr sz="24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регистрация) 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400" i="1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месту</a:t>
            </a:r>
            <a:r>
              <a:rPr sz="24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пребывания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(временная регистрация).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5401157"/>
            <a:ext cx="10932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52146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Договор</a:t>
            </a:r>
            <a:r>
              <a:rPr sz="24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аренды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квартиры</a:t>
            </a:r>
            <a:r>
              <a:rPr sz="24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качестве</a:t>
            </a:r>
            <a:r>
              <a:rPr sz="24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sz="24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подтверждающего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факт</a:t>
            </a:r>
            <a:r>
              <a:rPr sz="2400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проживания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закрепленной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территории,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подходит.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0"/>
            <a:ext cx="9448800" cy="4655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endParaRPr sz="2000" dirty="0">
              <a:latin typeface="Times New Roman"/>
              <a:cs typeface="Times New Roman"/>
            </a:endParaRPr>
          </a:p>
          <a:p>
            <a:pPr marL="12700" marR="9290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Тем,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кто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подает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заявление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льготных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основаниях,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нужно подтвердить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право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внеочередной,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первоочередной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преимущественный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(например,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справкой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работы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прохождения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службы).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наличии</a:t>
            </a:r>
            <a:r>
              <a:rPr sz="2000" spc="-10" dirty="0">
                <a:latin typeface="Times New Roman"/>
                <a:cs typeface="Times New Roman"/>
              </a:rPr>
              <a:t> заключения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психолого-</a:t>
            </a:r>
            <a:r>
              <a:rPr sz="2000" spc="-40" dirty="0">
                <a:latin typeface="Times New Roman"/>
                <a:cs typeface="Times New Roman"/>
              </a:rPr>
              <a:t>медико-</a:t>
            </a:r>
            <a:r>
              <a:rPr sz="2000" spc="-10" dirty="0">
                <a:latin typeface="Times New Roman"/>
                <a:cs typeface="Times New Roman"/>
              </a:rPr>
              <a:t>педагогической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Times New Roman"/>
                <a:cs typeface="Times New Roman"/>
              </a:rPr>
              <a:t>комиссии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разрешения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первый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класс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ребенка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младше </a:t>
            </a:r>
            <a:r>
              <a:rPr sz="2000" dirty="0">
                <a:latin typeface="Times New Roman"/>
                <a:cs typeface="Times New Roman"/>
              </a:rPr>
              <a:t>6,5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старше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лет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документы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тоже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необходимо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представить.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endParaRPr sz="2000" dirty="0">
              <a:latin typeface="Times New Roman"/>
              <a:cs typeface="Times New Roman"/>
            </a:endParaRPr>
          </a:p>
          <a:p>
            <a:pPr marL="12700" marR="1022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Если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есть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возможность,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отсканируйте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нужные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документы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приложите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электронному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заявлению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(чтобы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могли </a:t>
            </a:r>
            <a:r>
              <a:rPr sz="2000" dirty="0">
                <a:latin typeface="Times New Roman"/>
                <a:cs typeface="Times New Roman"/>
              </a:rPr>
              <a:t>сразу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проверить).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Главное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—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получения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приглашения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школу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принести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оригиналы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документов.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400" y="2362200"/>
            <a:ext cx="1584453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983" y="418013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Примечания: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990600"/>
            <a:ext cx="10134600" cy="5562600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79" y="447547"/>
            <a:ext cx="11020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u="none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5400" i="1" u="none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dirty="0">
                <a:solidFill>
                  <a:srgbClr val="001F5F"/>
                </a:solidFill>
                <a:latin typeface="Times New Roman"/>
                <a:cs typeface="Times New Roman"/>
              </a:rPr>
              <a:t>подать</a:t>
            </a:r>
            <a:r>
              <a:rPr sz="5400" i="1" u="none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dirty="0">
                <a:solidFill>
                  <a:srgbClr val="001F5F"/>
                </a:solidFill>
                <a:latin typeface="Times New Roman"/>
                <a:cs typeface="Times New Roman"/>
              </a:rPr>
              <a:t>заявление</a:t>
            </a:r>
            <a:r>
              <a:rPr sz="5400" i="1" u="none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5400" i="1" u="none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spc="-55" dirty="0">
                <a:solidFill>
                  <a:srgbClr val="001F5F"/>
                </a:solidFill>
                <a:latin typeface="Times New Roman"/>
                <a:cs typeface="Times New Roman"/>
              </a:rPr>
              <a:t>школу</a:t>
            </a:r>
            <a:r>
              <a:rPr sz="5400" i="1" u="none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spc="-10" dirty="0">
                <a:solidFill>
                  <a:srgbClr val="001F5F"/>
                </a:solidFill>
                <a:latin typeface="Times New Roman"/>
                <a:cs typeface="Times New Roman"/>
              </a:rPr>
              <a:t>через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79" y="1270203"/>
            <a:ext cx="109054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портал</a:t>
            </a:r>
            <a:r>
              <a:rPr sz="5400" b="1" i="1" spc="-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государственные</a:t>
            </a:r>
            <a:r>
              <a:rPr sz="5400" b="1" i="1" spc="-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услуги</a:t>
            </a:r>
            <a:r>
              <a:rPr sz="5400" b="1" i="1" spc="-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717" y="2043302"/>
            <a:ext cx="10880090" cy="66040"/>
          </a:xfrm>
          <a:custGeom>
            <a:avLst/>
            <a:gdLst/>
            <a:ahLst/>
            <a:cxnLst/>
            <a:rect l="l" t="t" r="r" b="b"/>
            <a:pathLst>
              <a:path w="10880090" h="66039">
                <a:moveTo>
                  <a:pt x="10879848" y="0"/>
                </a:moveTo>
                <a:lnTo>
                  <a:pt x="0" y="0"/>
                </a:lnTo>
                <a:lnTo>
                  <a:pt x="0" y="65532"/>
                </a:lnTo>
                <a:lnTo>
                  <a:pt x="10879848" y="65532"/>
                </a:lnTo>
                <a:lnTo>
                  <a:pt x="108798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83" y="2736710"/>
            <a:ext cx="3394846" cy="33573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6786" y="4415790"/>
            <a:ext cx="5765419" cy="1943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880" y="394791"/>
            <a:ext cx="12071985" cy="5688330"/>
            <a:chOff x="119880" y="394791"/>
            <a:chExt cx="12071985" cy="5688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213" y="394791"/>
              <a:ext cx="3416861" cy="56880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79371" y="1916684"/>
              <a:ext cx="1903730" cy="287655"/>
            </a:xfrm>
            <a:custGeom>
              <a:avLst/>
              <a:gdLst/>
              <a:ahLst/>
              <a:cxnLst/>
              <a:rect l="l" t="t" r="r" b="b"/>
              <a:pathLst>
                <a:path w="1903729" h="287655">
                  <a:moveTo>
                    <a:pt x="1903349" y="0"/>
                  </a:moveTo>
                  <a:lnTo>
                    <a:pt x="0" y="0"/>
                  </a:lnTo>
                  <a:lnTo>
                    <a:pt x="0" y="287274"/>
                  </a:lnTo>
                  <a:lnTo>
                    <a:pt x="1903349" y="287274"/>
                  </a:lnTo>
                  <a:lnTo>
                    <a:pt x="190334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9371" y="1916684"/>
              <a:ext cx="1903730" cy="287655"/>
            </a:xfrm>
            <a:custGeom>
              <a:avLst/>
              <a:gdLst/>
              <a:ahLst/>
              <a:cxnLst/>
              <a:rect l="l" t="t" r="r" b="b"/>
              <a:pathLst>
                <a:path w="1903729" h="287655">
                  <a:moveTo>
                    <a:pt x="0" y="287274"/>
                  </a:moveTo>
                  <a:lnTo>
                    <a:pt x="1903349" y="287274"/>
                  </a:lnTo>
                  <a:lnTo>
                    <a:pt x="1903349" y="0"/>
                  </a:lnTo>
                  <a:lnTo>
                    <a:pt x="0" y="0"/>
                  </a:lnTo>
                  <a:lnTo>
                    <a:pt x="0" y="287274"/>
                  </a:lnTo>
                  <a:close/>
                </a:path>
              </a:pathLst>
            </a:custGeom>
            <a:ln w="12699">
              <a:solidFill>
                <a:srgbClr val="A85F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80" y="1127506"/>
              <a:ext cx="12071477" cy="41328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37046" y="1716150"/>
              <a:ext cx="1390015" cy="1026794"/>
            </a:xfrm>
            <a:custGeom>
              <a:avLst/>
              <a:gdLst/>
              <a:ahLst/>
              <a:cxnLst/>
              <a:rect l="l" t="t" r="r" b="b"/>
              <a:pathLst>
                <a:path w="1390015" h="1026794">
                  <a:moveTo>
                    <a:pt x="0" y="513207"/>
                  </a:moveTo>
                  <a:lnTo>
                    <a:pt x="2090" y="473096"/>
                  </a:lnTo>
                  <a:lnTo>
                    <a:pt x="8257" y="433831"/>
                  </a:lnTo>
                  <a:lnTo>
                    <a:pt x="18347" y="395524"/>
                  </a:lnTo>
                  <a:lnTo>
                    <a:pt x="32206" y="358291"/>
                  </a:lnTo>
                  <a:lnTo>
                    <a:pt x="49679" y="322244"/>
                  </a:lnTo>
                  <a:lnTo>
                    <a:pt x="70611" y="287499"/>
                  </a:lnTo>
                  <a:lnTo>
                    <a:pt x="94850" y="254169"/>
                  </a:lnTo>
                  <a:lnTo>
                    <a:pt x="122239" y="222368"/>
                  </a:lnTo>
                  <a:lnTo>
                    <a:pt x="152625" y="192210"/>
                  </a:lnTo>
                  <a:lnTo>
                    <a:pt x="185853" y="163810"/>
                  </a:lnTo>
                  <a:lnTo>
                    <a:pt x="221770" y="137280"/>
                  </a:lnTo>
                  <a:lnTo>
                    <a:pt x="260220" y="112737"/>
                  </a:lnTo>
                  <a:lnTo>
                    <a:pt x="301049" y="90292"/>
                  </a:lnTo>
                  <a:lnTo>
                    <a:pt x="344104" y="70061"/>
                  </a:lnTo>
                  <a:lnTo>
                    <a:pt x="389229" y="52158"/>
                  </a:lnTo>
                  <a:lnTo>
                    <a:pt x="436270" y="36696"/>
                  </a:lnTo>
                  <a:lnTo>
                    <a:pt x="485073" y="23789"/>
                  </a:lnTo>
                  <a:lnTo>
                    <a:pt x="535483" y="13552"/>
                  </a:lnTo>
                  <a:lnTo>
                    <a:pt x="587347" y="6099"/>
                  </a:lnTo>
                  <a:lnTo>
                    <a:pt x="640510" y="1543"/>
                  </a:lnTo>
                  <a:lnTo>
                    <a:pt x="694817" y="0"/>
                  </a:lnTo>
                  <a:lnTo>
                    <a:pt x="749107" y="1543"/>
                  </a:lnTo>
                  <a:lnTo>
                    <a:pt x="802256" y="6099"/>
                  </a:lnTo>
                  <a:lnTo>
                    <a:pt x="854110" y="13552"/>
                  </a:lnTo>
                  <a:lnTo>
                    <a:pt x="904513" y="23789"/>
                  </a:lnTo>
                  <a:lnTo>
                    <a:pt x="953311" y="36696"/>
                  </a:lnTo>
                  <a:lnTo>
                    <a:pt x="1000349" y="52158"/>
                  </a:lnTo>
                  <a:lnTo>
                    <a:pt x="1045473" y="70061"/>
                  </a:lnTo>
                  <a:lnTo>
                    <a:pt x="1088528" y="90292"/>
                  </a:lnTo>
                  <a:lnTo>
                    <a:pt x="1129360" y="112737"/>
                  </a:lnTo>
                  <a:lnTo>
                    <a:pt x="1167813" y="137280"/>
                  </a:lnTo>
                  <a:lnTo>
                    <a:pt x="1203734" y="163810"/>
                  </a:lnTo>
                  <a:lnTo>
                    <a:pt x="1236968" y="192210"/>
                  </a:lnTo>
                  <a:lnTo>
                    <a:pt x="1267360" y="222368"/>
                  </a:lnTo>
                  <a:lnTo>
                    <a:pt x="1294755" y="254169"/>
                  </a:lnTo>
                  <a:lnTo>
                    <a:pt x="1318999" y="287499"/>
                  </a:lnTo>
                  <a:lnTo>
                    <a:pt x="1339938" y="322244"/>
                  </a:lnTo>
                  <a:lnTo>
                    <a:pt x="1357416" y="358291"/>
                  </a:lnTo>
                  <a:lnTo>
                    <a:pt x="1371279" y="395524"/>
                  </a:lnTo>
                  <a:lnTo>
                    <a:pt x="1381373" y="433831"/>
                  </a:lnTo>
                  <a:lnTo>
                    <a:pt x="1387543" y="473096"/>
                  </a:lnTo>
                  <a:lnTo>
                    <a:pt x="1389633" y="513207"/>
                  </a:lnTo>
                  <a:lnTo>
                    <a:pt x="1387543" y="553300"/>
                  </a:lnTo>
                  <a:lnTo>
                    <a:pt x="1381373" y="592549"/>
                  </a:lnTo>
                  <a:lnTo>
                    <a:pt x="1371279" y="630842"/>
                  </a:lnTo>
                  <a:lnTo>
                    <a:pt x="1357416" y="668063"/>
                  </a:lnTo>
                  <a:lnTo>
                    <a:pt x="1339938" y="704098"/>
                  </a:lnTo>
                  <a:lnTo>
                    <a:pt x="1318999" y="738833"/>
                  </a:lnTo>
                  <a:lnTo>
                    <a:pt x="1294755" y="772155"/>
                  </a:lnTo>
                  <a:lnTo>
                    <a:pt x="1267360" y="803948"/>
                  </a:lnTo>
                  <a:lnTo>
                    <a:pt x="1236968" y="834100"/>
                  </a:lnTo>
                  <a:lnTo>
                    <a:pt x="1203734" y="862495"/>
                  </a:lnTo>
                  <a:lnTo>
                    <a:pt x="1167813" y="889019"/>
                  </a:lnTo>
                  <a:lnTo>
                    <a:pt x="1129360" y="913559"/>
                  </a:lnTo>
                  <a:lnTo>
                    <a:pt x="1088528" y="936001"/>
                  </a:lnTo>
                  <a:lnTo>
                    <a:pt x="1045473" y="956230"/>
                  </a:lnTo>
                  <a:lnTo>
                    <a:pt x="1000349" y="974131"/>
                  </a:lnTo>
                  <a:lnTo>
                    <a:pt x="953311" y="989592"/>
                  </a:lnTo>
                  <a:lnTo>
                    <a:pt x="904513" y="1002498"/>
                  </a:lnTo>
                  <a:lnTo>
                    <a:pt x="854110" y="1012734"/>
                  </a:lnTo>
                  <a:lnTo>
                    <a:pt x="802256" y="1020187"/>
                  </a:lnTo>
                  <a:lnTo>
                    <a:pt x="749107" y="1024743"/>
                  </a:lnTo>
                  <a:lnTo>
                    <a:pt x="694817" y="1026287"/>
                  </a:lnTo>
                  <a:lnTo>
                    <a:pt x="640510" y="1024743"/>
                  </a:lnTo>
                  <a:lnTo>
                    <a:pt x="587347" y="1020187"/>
                  </a:lnTo>
                  <a:lnTo>
                    <a:pt x="535483" y="1012734"/>
                  </a:lnTo>
                  <a:lnTo>
                    <a:pt x="485073" y="1002498"/>
                  </a:lnTo>
                  <a:lnTo>
                    <a:pt x="436270" y="989592"/>
                  </a:lnTo>
                  <a:lnTo>
                    <a:pt x="389229" y="974131"/>
                  </a:lnTo>
                  <a:lnTo>
                    <a:pt x="344104" y="956230"/>
                  </a:lnTo>
                  <a:lnTo>
                    <a:pt x="301049" y="936001"/>
                  </a:lnTo>
                  <a:lnTo>
                    <a:pt x="260220" y="913559"/>
                  </a:lnTo>
                  <a:lnTo>
                    <a:pt x="221770" y="889019"/>
                  </a:lnTo>
                  <a:lnTo>
                    <a:pt x="185853" y="862495"/>
                  </a:lnTo>
                  <a:lnTo>
                    <a:pt x="152625" y="834100"/>
                  </a:lnTo>
                  <a:lnTo>
                    <a:pt x="122239" y="803948"/>
                  </a:lnTo>
                  <a:lnTo>
                    <a:pt x="94850" y="772155"/>
                  </a:lnTo>
                  <a:lnTo>
                    <a:pt x="70612" y="738833"/>
                  </a:lnTo>
                  <a:lnTo>
                    <a:pt x="49679" y="704098"/>
                  </a:lnTo>
                  <a:lnTo>
                    <a:pt x="32206" y="668063"/>
                  </a:lnTo>
                  <a:lnTo>
                    <a:pt x="18347" y="630842"/>
                  </a:lnTo>
                  <a:lnTo>
                    <a:pt x="8257" y="592549"/>
                  </a:lnTo>
                  <a:lnTo>
                    <a:pt x="2090" y="553300"/>
                  </a:lnTo>
                  <a:lnTo>
                    <a:pt x="0" y="513207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"/>
            <a:ext cx="12192000" cy="6857365"/>
            <a:chOff x="0" y="6"/>
            <a:chExt cx="12192000" cy="6857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"/>
              <a:ext cx="12192000" cy="68572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"/>
              <a:ext cx="12066523" cy="67838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872" y="2909189"/>
              <a:ext cx="1552575" cy="15240"/>
            </a:xfrm>
            <a:custGeom>
              <a:avLst/>
              <a:gdLst/>
              <a:ahLst/>
              <a:cxnLst/>
              <a:rect l="l" t="t" r="r" b="b"/>
              <a:pathLst>
                <a:path w="1552575" h="15239">
                  <a:moveTo>
                    <a:pt x="0" y="14732"/>
                  </a:moveTo>
                  <a:lnTo>
                    <a:pt x="1552321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839" y="463295"/>
            <a:ext cx="12003405" cy="6087745"/>
            <a:chOff x="87839" y="463295"/>
            <a:chExt cx="12003405" cy="6087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39" y="463295"/>
              <a:ext cx="6689217" cy="51098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5574" y="1302791"/>
              <a:ext cx="5585459" cy="52477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7832"/>
            <a:ext cx="12191365" cy="6611620"/>
            <a:chOff x="0" y="187832"/>
            <a:chExt cx="12191365" cy="6611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832"/>
              <a:ext cx="6640575" cy="46840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2262" y="2367419"/>
              <a:ext cx="7039102" cy="4431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722" y="300860"/>
            <a:ext cx="11507278" cy="6503020"/>
            <a:chOff x="253937" y="-185525"/>
            <a:chExt cx="11507278" cy="6503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937" y="-185525"/>
              <a:ext cx="4979670" cy="3243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315" y="3058041"/>
              <a:ext cx="4979670" cy="32594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362" y="298805"/>
              <a:ext cx="6324853" cy="60087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246" y="170180"/>
            <a:ext cx="11405870" cy="581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Выбрать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школу,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заполнить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заявление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сохранить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его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черновик.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Необходимо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указать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паспортные </a:t>
            </a:r>
            <a:r>
              <a:rPr sz="2000" dirty="0">
                <a:latin typeface="Times New Roman"/>
                <a:cs typeface="Times New Roman"/>
              </a:rPr>
              <a:t>данные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родителя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законного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представителя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данные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свидетельства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рождения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ребенка,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сведения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месте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регистрации,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братьях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сестрах,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 также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положенных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льготах.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101726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Заявление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можно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подать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одновременно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несколько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школ.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подготовке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черновика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госуслуги </a:t>
            </a:r>
            <a:r>
              <a:rPr sz="2000" spc="-30" dirty="0">
                <a:latin typeface="Times New Roman"/>
                <a:cs typeface="Times New Roman"/>
              </a:rPr>
              <a:t>показывают,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сколько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свободных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мест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выбранной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Нажать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кнопку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«Отправить»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апреля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или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6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июля.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Заполненный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сохраненный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черновик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отправится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автоматически.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Если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заявление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отправить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самостоятельно,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зарегистрируют.</a:t>
            </a:r>
            <a:endParaRPr sz="2000">
              <a:latin typeface="Times New Roman"/>
              <a:cs typeface="Times New Roman"/>
            </a:endParaRPr>
          </a:p>
          <a:p>
            <a:pPr marL="12700" marR="8128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Каждый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регион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открывают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заявлений.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может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начаться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как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полночь,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так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восьми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вечера.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Срок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начала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онлайн-</a:t>
            </a:r>
            <a:r>
              <a:rPr sz="2000" dirty="0">
                <a:latin typeface="Times New Roman"/>
                <a:cs typeface="Times New Roman"/>
              </a:rPr>
              <a:t>приема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следует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уточнить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выбранной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школе.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После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сохранения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черновика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следите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уведомлениями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госуслугах,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чтобы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пропустить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начало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приема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заявок.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Предоставить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оригиналы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документов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выбранное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учебное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заведение.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пришлет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приглашение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личный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кабинет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госуслугах.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сообщении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будет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список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необходимых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документов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сроки,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когда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нужно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предоставить.</a:t>
            </a:r>
            <a:endParaRPr sz="2000"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Получить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уведомление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зачислении.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Сообщение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зачислении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придет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личный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кабинет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течение </a:t>
            </a:r>
            <a:r>
              <a:rPr sz="2000" dirty="0">
                <a:latin typeface="Times New Roman"/>
                <a:cs typeface="Times New Roman"/>
              </a:rPr>
              <a:t>трех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рабочих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дней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завершения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документов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первом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этапе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через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пять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рабочих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дней </a:t>
            </a:r>
            <a:r>
              <a:rPr sz="2000" dirty="0">
                <a:latin typeface="Times New Roman"/>
                <a:cs typeface="Times New Roman"/>
              </a:rPr>
              <a:t>после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оригиналов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документов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втором.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9188" y="3931970"/>
            <a:ext cx="3542029" cy="23611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3028" y="229870"/>
            <a:ext cx="10843260" cy="6119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18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Прием</a:t>
            </a:r>
            <a:r>
              <a:rPr sz="24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4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первый</a:t>
            </a:r>
            <a:r>
              <a:rPr sz="2400" b="1" spc="-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класс</a:t>
            </a:r>
            <a:r>
              <a:rPr sz="2400" b="1" spc="-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общеобразовательной</a:t>
            </a:r>
            <a:r>
              <a:rPr sz="24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организации</a:t>
            </a:r>
            <a:r>
              <a:rPr sz="2400" b="1" spc="-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регулируется </a:t>
            </a:r>
            <a:r>
              <a:rPr sz="24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нормативными</a:t>
            </a:r>
            <a:r>
              <a:rPr sz="2400" b="1" spc="-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правовыми</a:t>
            </a:r>
            <a:r>
              <a:rPr sz="2400" b="1" spc="-9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документами:</a:t>
            </a:r>
            <a:endParaRPr sz="24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п.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ст.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28,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ст.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ст.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53,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ст.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55,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ст.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55,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ст. </a:t>
            </a:r>
            <a:r>
              <a:rPr sz="2400" dirty="0">
                <a:latin typeface="Times New Roman"/>
                <a:cs typeface="Times New Roman"/>
              </a:rPr>
              <a:t>67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Федерального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закона</a:t>
            </a:r>
            <a:endParaRPr sz="24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29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декабря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2012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г.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273-</a:t>
            </a:r>
            <a:r>
              <a:rPr sz="2400" dirty="0">
                <a:latin typeface="Times New Roman"/>
                <a:cs typeface="Times New Roman"/>
              </a:rPr>
              <a:t>ФЗ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«Об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образовании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Российской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Федерации»;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5600" marR="769620" indent="-343535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Порядок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приема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обучение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образовательным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программам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начального общего,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основного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общего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среднего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образования,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утвержденный </a:t>
            </a:r>
            <a:r>
              <a:rPr sz="2400" dirty="0">
                <a:latin typeface="Times New Roman"/>
                <a:cs typeface="Times New Roman"/>
              </a:rPr>
              <a:t>приказом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Минпросвещения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России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02.09.2020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458</a:t>
            </a:r>
            <a:r>
              <a:rPr sz="2400" spc="-20" dirty="0" smtClean="0">
                <a:latin typeface="Times New Roman"/>
                <a:cs typeface="Times New Roman"/>
              </a:rPr>
              <a:t>;</a:t>
            </a:r>
            <a:endParaRPr lang="ru-RU" sz="2400" dirty="0">
              <a:latin typeface="Times New Roman"/>
              <a:cs typeface="Times New Roman"/>
            </a:endParaRPr>
          </a:p>
          <a:p>
            <a:pPr marL="355600" marR="769620" indent="-343535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355600" marR="34163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1544320" algn="l"/>
              </a:tabLst>
            </a:pPr>
            <a:r>
              <a:rPr sz="2400" dirty="0" err="1">
                <a:latin typeface="Times New Roman"/>
                <a:cs typeface="Times New Roman"/>
              </a:rPr>
              <a:t>Правила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lang="ru-RU" sz="2400" spc="-65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приема</a:t>
            </a:r>
            <a:r>
              <a:rPr lang="ru-RU" sz="2400" dirty="0" smtClean="0">
                <a:latin typeface="Times New Roman"/>
                <a:cs typeface="Times New Roman"/>
              </a:rPr>
              <a:t> на обучение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70" dirty="0" smtClean="0">
                <a:latin typeface="Times New Roman"/>
                <a:cs typeface="Times New Roman"/>
              </a:rPr>
              <a:t>по образовательным программам начального общего, основного общего и среднего общего образования в муниципальное бюджетное общеобразовательное учреждение- среднюю общеобразовательную школу № 45 имени </a:t>
            </a:r>
            <a:r>
              <a:rPr lang="ru-RU" sz="2400" spc="-70" dirty="0" err="1" smtClean="0">
                <a:latin typeface="Times New Roman"/>
                <a:cs typeface="Times New Roman"/>
              </a:rPr>
              <a:t>Д.И.Блынского</a:t>
            </a:r>
            <a:r>
              <a:rPr lang="ru-RU"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70" dirty="0" err="1" smtClean="0">
                <a:latin typeface="Times New Roman"/>
                <a:cs typeface="Times New Roman"/>
              </a:rPr>
              <a:t>г.Орла</a:t>
            </a:r>
            <a:r>
              <a:rPr lang="ru-RU"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20" dirty="0">
                <a:latin typeface="Times New Roman"/>
                <a:cs typeface="Times New Roman"/>
              </a:rPr>
              <a:t>.</a:t>
            </a:r>
            <a:r>
              <a:rPr lang="ru-RU" sz="2400" spc="-10" dirty="0" smtClean="0">
                <a:latin typeface="Times New Roman"/>
                <a:cs typeface="Times New Roman"/>
              </a:rPr>
              <a:t>П</a:t>
            </a:r>
            <a:r>
              <a:rPr sz="2400" spc="-10" dirty="0" err="1" smtClean="0">
                <a:latin typeface="Times New Roman"/>
                <a:cs typeface="Times New Roman"/>
              </a:rPr>
              <a:t>риказ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от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07</a:t>
            </a:r>
            <a:r>
              <a:rPr sz="2400" dirty="0" smtClean="0">
                <a:latin typeface="Times New Roman"/>
                <a:cs typeface="Times New Roman"/>
              </a:rPr>
              <a:t>.0</a:t>
            </a:r>
            <a:r>
              <a:rPr lang="ru-RU" sz="2400" dirty="0" smtClean="0">
                <a:latin typeface="Times New Roman"/>
                <a:cs typeface="Times New Roman"/>
              </a:rPr>
              <a:t>4</a:t>
            </a:r>
            <a:r>
              <a:rPr sz="2400" dirty="0" smtClean="0">
                <a:latin typeface="Times New Roman"/>
                <a:cs typeface="Times New Roman"/>
              </a:rPr>
              <a:t>.202</a:t>
            </a:r>
            <a:r>
              <a:rPr lang="ru-RU" sz="2400" dirty="0" smtClean="0">
                <a:latin typeface="Times New Roman"/>
                <a:cs typeface="Times New Roman"/>
              </a:rPr>
              <a:t>3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№</a:t>
            </a:r>
            <a:r>
              <a:rPr lang="ru-RU" sz="2400" spc="-25" dirty="0" smtClean="0">
                <a:latin typeface="Times New Roman"/>
                <a:cs typeface="Times New Roman"/>
              </a:rPr>
              <a:t>90</a:t>
            </a:r>
            <a:r>
              <a:rPr sz="2400" spc="-25" dirty="0" smtClean="0">
                <a:latin typeface="Times New Roman"/>
                <a:cs typeface="Times New Roman"/>
              </a:rPr>
              <a:t>- </a:t>
            </a:r>
            <a:r>
              <a:rPr sz="2400" spc="-10" dirty="0" smtClean="0">
                <a:latin typeface="Times New Roman"/>
                <a:cs typeface="Times New Roman"/>
              </a:rPr>
              <a:t>Д</a:t>
            </a:r>
            <a:r>
              <a:rPr sz="2400" spc="-50" dirty="0" smtClean="0">
                <a:latin typeface="Times New Roman"/>
                <a:cs typeface="Times New Roman"/>
              </a:rPr>
              <a:t> </a:t>
            </a:r>
            <a:endParaRPr lang="ru-RU" sz="2400" spc="-50" dirty="0" smtClean="0">
              <a:latin typeface="Times New Roman"/>
              <a:cs typeface="Times New Roman"/>
            </a:endParaRPr>
          </a:p>
          <a:p>
            <a:pPr marL="355600" marR="34163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1544320" algn="l"/>
              </a:tabLst>
            </a:pPr>
            <a:r>
              <a:rPr sz="1800" i="1" dirty="0" smtClean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с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dirty="0" err="1">
                <a:latin typeface="Times New Roman"/>
                <a:cs typeface="Times New Roman"/>
              </a:rPr>
              <a:t>изменениями</a:t>
            </a:r>
            <a:r>
              <a:rPr sz="1800" i="1" spc="-60" dirty="0">
                <a:latin typeface="Times New Roman"/>
                <a:cs typeface="Times New Roman"/>
              </a:rPr>
              <a:t> </a:t>
            </a:r>
            <a:r>
              <a:rPr lang="ru-RU" sz="1800" i="1" spc="-60" dirty="0" smtClean="0">
                <a:latin typeface="Times New Roman"/>
                <a:cs typeface="Times New Roman"/>
              </a:rPr>
              <a:t>и дополнениями </a:t>
            </a:r>
            <a:r>
              <a:rPr sz="1800" i="1" dirty="0" err="1" smtClean="0">
                <a:latin typeface="Times New Roman"/>
                <a:cs typeface="Times New Roman"/>
              </a:rPr>
              <a:t>от</a:t>
            </a:r>
            <a:r>
              <a:rPr sz="1800" i="1" spc="-45" dirty="0" smtClean="0">
                <a:latin typeface="Times New Roman"/>
                <a:cs typeface="Times New Roman"/>
              </a:rPr>
              <a:t> </a:t>
            </a:r>
            <a:r>
              <a:rPr sz="1800" i="1" spc="-10" dirty="0" smtClean="0">
                <a:latin typeface="Times New Roman"/>
                <a:cs typeface="Times New Roman"/>
              </a:rPr>
              <a:t>1</a:t>
            </a:r>
            <a:r>
              <a:rPr lang="ru-RU" sz="1800" i="1" spc="-10" dirty="0" smtClean="0">
                <a:latin typeface="Times New Roman"/>
                <a:cs typeface="Times New Roman"/>
              </a:rPr>
              <a:t>7</a:t>
            </a:r>
            <a:r>
              <a:rPr sz="1800" i="1" spc="-10" dirty="0" smtClean="0">
                <a:latin typeface="Times New Roman"/>
                <a:cs typeface="Times New Roman"/>
              </a:rPr>
              <a:t>.11.202</a:t>
            </a:r>
            <a:r>
              <a:rPr lang="ru-RU" sz="1800" i="1" spc="-10" dirty="0" smtClean="0">
                <a:latin typeface="Times New Roman"/>
                <a:cs typeface="Times New Roman"/>
              </a:rPr>
              <a:t>3</a:t>
            </a:r>
            <a:r>
              <a:rPr sz="1800" i="1" spc="-60" dirty="0" smtClean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№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293</a:t>
            </a:r>
            <a:r>
              <a:rPr sz="1800" i="1" dirty="0" smtClean="0">
                <a:latin typeface="Times New Roman"/>
                <a:cs typeface="Times New Roman"/>
              </a:rPr>
              <a:t>-</a:t>
            </a:r>
            <a:r>
              <a:rPr sz="1800" i="1" spc="-40" dirty="0" smtClean="0">
                <a:latin typeface="Times New Roman"/>
                <a:cs typeface="Times New Roman"/>
              </a:rPr>
              <a:t> </a:t>
            </a:r>
            <a:r>
              <a:rPr sz="1800" i="1" spc="-25" dirty="0" smtClean="0">
                <a:latin typeface="Times New Roman"/>
                <a:cs typeface="Times New Roman"/>
              </a:rPr>
              <a:t>Д</a:t>
            </a:r>
            <a:r>
              <a:rPr lang="ru-RU" sz="1800" i="1" spc="-25" dirty="0" smtClean="0">
                <a:latin typeface="Times New Roman"/>
                <a:cs typeface="Times New Roman"/>
              </a:rPr>
              <a:t>, от 09.01.2025 №12-Д</a:t>
            </a:r>
            <a:r>
              <a:rPr sz="1800" i="1" spc="-25" dirty="0" smtClean="0"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138" y="139064"/>
            <a:ext cx="3828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B050"/>
                </a:solidFill>
              </a:rPr>
              <a:t>Микрорайон</a:t>
            </a:r>
            <a:r>
              <a:rPr sz="3200" spc="-50" dirty="0">
                <a:solidFill>
                  <a:srgbClr val="00B050"/>
                </a:solidFill>
              </a:rPr>
              <a:t> </a:t>
            </a:r>
            <a:r>
              <a:rPr sz="3200" spc="-10" dirty="0">
                <a:solidFill>
                  <a:srgbClr val="00B050"/>
                </a:solidFill>
              </a:rPr>
              <a:t>школы</a:t>
            </a:r>
            <a:endParaRPr sz="3200" dirty="0">
              <a:solidFill>
                <a:srgbClr val="00B0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374150"/>
            <a:ext cx="11125200" cy="5459827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Постановление администрации города Орла от 12 марта 2025г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№ 1182</a:t>
            </a:r>
          </a:p>
          <a:p>
            <a:pPr marL="12700" algn="ctr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«О закреплении муниципальных бюджетных общеобразовательных организаций за территориями города Орла» </a:t>
            </a:r>
            <a:endParaRPr lang="ru-RU"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en-US" sz="2800" b="1" dirty="0" smtClean="0">
                <a:hlinkClick r:id="rId2"/>
              </a:rPr>
              <a:t>orel-sosh45.obr57.ru</a:t>
            </a:r>
            <a:r>
              <a:rPr lang="ru-RU" sz="2800" b="1" dirty="0" smtClean="0"/>
              <a:t> </a:t>
            </a:r>
          </a:p>
          <a:p>
            <a:pPr marL="12700" algn="l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«Для родителей», </a:t>
            </a:r>
          </a:p>
          <a:p>
            <a:pPr marL="12700" algn="l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«Родителям будущих </a:t>
            </a:r>
          </a:p>
          <a:p>
            <a:pPr marL="12700" algn="l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первоклассников»</a:t>
            </a:r>
          </a:p>
          <a:p>
            <a:pPr marL="12700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endParaRPr sz="2800" dirty="0" smtClean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3352800"/>
            <a:ext cx="2822024" cy="23387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605" y="109220"/>
            <a:ext cx="7825995" cy="1231106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Возраст приёма в первый класс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4295" y="1340326"/>
            <a:ext cx="10523855" cy="473975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 текущего года: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от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6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до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 (ОО принимает решение о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ачислении самостоятельно)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   -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6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и старше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 (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нигде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обучавшихся)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Необходимо </a:t>
            </a:r>
            <a:r>
              <a:rPr lang="ru-RU" sz="2800" dirty="0" smtClean="0">
                <a:solidFill>
                  <a:srgbClr val="C00000"/>
                </a:solidFill>
              </a:rPr>
              <a:t>разрешение Учредителя!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0" y="1828800"/>
            <a:ext cx="2057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8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185"/>
            <a:ext cx="12099543" cy="59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4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09220"/>
            <a:ext cx="9982200" cy="1292662"/>
          </a:xfrm>
        </p:spPr>
        <p:txBody>
          <a:bodyPr/>
          <a:lstStyle/>
          <a:p>
            <a:pPr algn="ctr"/>
            <a:r>
              <a:rPr lang="ru-RU" u="none" dirty="0" smtClean="0">
                <a:solidFill>
                  <a:srgbClr val="002060"/>
                </a:solidFill>
              </a:rPr>
              <a:t>ЭТАПЫ подачи заявлений на прием в 1 класс</a:t>
            </a:r>
            <a:br>
              <a:rPr lang="ru-RU" u="none" dirty="0" smtClean="0">
                <a:solidFill>
                  <a:srgbClr val="002060"/>
                </a:solidFill>
              </a:rPr>
            </a:br>
            <a:r>
              <a:rPr lang="ru-RU" u="none" dirty="0" smtClean="0">
                <a:solidFill>
                  <a:srgbClr val="002060"/>
                </a:solidFill>
              </a:rPr>
              <a:t>«Первая волна» с 01 апреля 2025 года по 30 июня 2025 года</a:t>
            </a:r>
            <a:endParaRPr lang="ru-RU" u="none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1524000"/>
            <a:ext cx="5791200" cy="518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4600" y="1539551"/>
            <a:ext cx="5715000" cy="518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533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обязательной зависимости от регистрации по месту жительства или пребывания на территории, за которой закреплена школа, на зачисление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имеют право: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дети, зарегистрированные на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на территории, за которой закреплена школа,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ПРИЧЕМ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 них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право первоочередного приема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имеют: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дети военнослужащих;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ети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сотрудников полиции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noProof="0" dirty="0" smtClean="0">
                <a:solidFill>
                  <a:srgbClr val="002060"/>
                </a:solidFill>
              </a:rPr>
              <a:t>ети сотрудников </a:t>
            </a:r>
            <a:r>
              <a:rPr lang="ru-RU" noProof="0" dirty="0" err="1" smtClean="0">
                <a:solidFill>
                  <a:srgbClr val="002060"/>
                </a:solidFill>
              </a:rPr>
              <a:t>Росгвардии</a:t>
            </a:r>
            <a:endParaRPr lang="ru-RU" noProof="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kumimoji="0" lang="ru-RU" b="0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ети сотрудников УФСИН</a:t>
            </a:r>
          </a:p>
          <a:p>
            <a:pPr algn="just"/>
            <a:r>
              <a:rPr lang="ru-RU" noProof="0" dirty="0" smtClean="0">
                <a:solidFill>
                  <a:srgbClr val="002060"/>
                </a:solidFill>
              </a:rPr>
              <a:t>при предоставлении соответствующей справки                         с места работы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algn="ctr"/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1676401"/>
            <a:ext cx="5257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Вне зависимости от регистрации по месту жительства или пребывания </a:t>
            </a: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 территории, за которой закреплена школа, </a:t>
            </a:r>
            <a:r>
              <a:rPr lang="ru-RU" sz="2000" b="1" dirty="0" smtClean="0">
                <a:solidFill>
                  <a:srgbClr val="002060"/>
                </a:solidFill>
              </a:rPr>
              <a:t>на зачисление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имеют право:</a:t>
            </a:r>
          </a:p>
          <a:p>
            <a:pPr marL="285750" indent="-285750" algn="just">
              <a:buFontTx/>
              <a:buChar char="-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братья и сёстры (полнородные 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неполнородные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учеников, которые уже обучаются в школе, в том числе усыновлённые, удочерённые дети, дети под опекой или попечительством в семье, включая приёмную или патронатную (вне зависимости от проживания) в случае их проживания совместно и в одной семье;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 участников СВО имеют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первоочередного приема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26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09220"/>
            <a:ext cx="9982200" cy="861774"/>
          </a:xfrm>
        </p:spPr>
        <p:txBody>
          <a:bodyPr/>
          <a:lstStyle/>
          <a:p>
            <a:pPr algn="ctr"/>
            <a:r>
              <a:rPr lang="ru-RU" u="none" dirty="0" smtClean="0">
                <a:solidFill>
                  <a:srgbClr val="002060"/>
                </a:solidFill>
              </a:rPr>
              <a:t>ЭТАПЫ подачи заявлений на прием в 1 класс</a:t>
            </a:r>
            <a:br>
              <a:rPr lang="ru-RU" u="none" dirty="0" smtClean="0">
                <a:solidFill>
                  <a:srgbClr val="002060"/>
                </a:solidFill>
              </a:rPr>
            </a:br>
            <a:r>
              <a:rPr lang="ru-RU" u="none" dirty="0" smtClean="0">
                <a:solidFill>
                  <a:srgbClr val="002060"/>
                </a:solidFill>
              </a:rPr>
              <a:t>«Вторая волна» с 06 июля 2025 года по 05 сентября 2025 года</a:t>
            </a:r>
            <a:endParaRPr lang="ru-RU" u="none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1828800"/>
            <a:ext cx="11582400" cy="419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8200" y="1676401"/>
            <a:ext cx="1082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Заявления по прием детей,</a:t>
            </a:r>
            <a:r>
              <a:rPr lang="ru-RU" sz="32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lang="ru-RU" sz="32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зарегистрированных по месту жительства на территории, за которой закреплена школа, принимаются в вышеуказанный период </a:t>
            </a:r>
          </a:p>
          <a:p>
            <a:pPr algn="ctr"/>
            <a:r>
              <a:rPr lang="ru-RU" sz="3200" b="1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 НАЛИЧИИ ВАКАНТНЫХ МЕСТ</a:t>
            </a:r>
          </a:p>
          <a:p>
            <a:pPr algn="ctr"/>
            <a:r>
              <a:rPr lang="ru-RU" sz="3200" spc="4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lang="ru-RU" sz="32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 момента их заполнения.</a:t>
            </a:r>
          </a:p>
          <a:p>
            <a:pPr algn="ctr"/>
            <a:endParaRPr lang="ru-RU" sz="3200" spc="4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spc="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ЛЬГОТЫ В ЭТОТ ПЕРИОД ДЕЙСВИЯ НЕ ИМЕЮТ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9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605" y="109220"/>
            <a:ext cx="82069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2969" algn="l">
              <a:lnSpc>
                <a:spcPct val="100000"/>
              </a:lnSpc>
              <a:spcBef>
                <a:spcPts val="100"/>
              </a:spcBef>
            </a:pPr>
            <a:r>
              <a:rPr lang="ru-RU" sz="4400" spc="-20" dirty="0" smtClean="0">
                <a:solidFill>
                  <a:srgbClr val="00B050"/>
                </a:solidFill>
              </a:rPr>
              <a:t>Способы </a:t>
            </a:r>
            <a:r>
              <a:rPr lang="ru-RU" sz="4400" spc="-20" dirty="0">
                <a:solidFill>
                  <a:srgbClr val="00B050"/>
                </a:solidFill>
              </a:rPr>
              <a:t>п</a:t>
            </a:r>
            <a:r>
              <a:rPr sz="4400" spc="-20" dirty="0" err="1" smtClean="0">
                <a:solidFill>
                  <a:srgbClr val="00B050"/>
                </a:solidFill>
              </a:rPr>
              <a:t>одач</a:t>
            </a:r>
            <a:r>
              <a:rPr lang="ru-RU" sz="4400" spc="-20" dirty="0" smtClean="0">
                <a:solidFill>
                  <a:srgbClr val="00B050"/>
                </a:solidFill>
              </a:rPr>
              <a:t>и</a:t>
            </a:r>
            <a:r>
              <a:rPr sz="4400" spc="-229" dirty="0" smtClean="0">
                <a:solidFill>
                  <a:srgbClr val="00B050"/>
                </a:solidFill>
              </a:rPr>
              <a:t> </a:t>
            </a:r>
            <a:r>
              <a:rPr sz="4400" spc="-10" dirty="0">
                <a:solidFill>
                  <a:srgbClr val="00B050"/>
                </a:solidFill>
              </a:rPr>
              <a:t>заявления</a:t>
            </a:r>
            <a:endParaRPr sz="4400" dirty="0">
              <a:solidFill>
                <a:srgbClr val="00B0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064" y="917574"/>
            <a:ext cx="10282555" cy="146450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5250" marR="5080">
              <a:lnSpc>
                <a:spcPct val="100499"/>
              </a:lnSpc>
              <a:spcBef>
                <a:spcPts val="80"/>
              </a:spcBef>
              <a:tabLst>
                <a:tab pos="141859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Для граждан Российской Федерации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73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электронной</a:t>
            </a:r>
            <a:r>
              <a:rPr sz="2400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форме</a:t>
            </a:r>
            <a:r>
              <a:rPr sz="2400" spc="-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посредством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единого портала государственных и муниципальных услуг  </a:t>
            </a:r>
            <a:r>
              <a:rPr sz="2400" spc="-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spc="-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ЕПГУ</a:t>
            </a:r>
            <a:r>
              <a:rPr lang="ru-RU"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r>
              <a:rPr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064" y="2790825"/>
            <a:ext cx="84302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  <a:tab pos="715010" algn="l"/>
                <a:tab pos="3041015" algn="l"/>
                <a:tab pos="4984115" algn="l"/>
                <a:tab pos="657733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ерез региональную государственную информационную систему РГИС «Виртуальная школа»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064" y="3156584"/>
            <a:ext cx="10871835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>
              <a:lnSpc>
                <a:spcPct val="100000"/>
              </a:lnSpc>
              <a:spcBef>
                <a:spcPts val="100"/>
              </a:spcBef>
              <a:tabLst>
                <a:tab pos="2985770" algn="l"/>
                <a:tab pos="4275455" algn="l"/>
                <a:tab pos="5970905" algn="l"/>
                <a:tab pos="7510145" algn="l"/>
                <a:tab pos="9998710" algn="l"/>
              </a:tabLst>
            </a:pPr>
            <a:r>
              <a:rPr sz="2400" spc="-10" dirty="0" smtClean="0">
                <a:latin typeface="Times New Roman"/>
                <a:cs typeface="Times New Roman"/>
              </a:rPr>
              <a:t>;</a:t>
            </a:r>
            <a:endParaRPr lang="ru-RU" sz="2400" spc="-10" dirty="0" smtClean="0">
              <a:latin typeface="Times New Roman"/>
              <a:cs typeface="Times New Roman"/>
            </a:endParaRPr>
          </a:p>
          <a:p>
            <a:pPr marL="355600" marR="6985">
              <a:lnSpc>
                <a:spcPct val="100000"/>
              </a:lnSpc>
              <a:spcBef>
                <a:spcPts val="100"/>
              </a:spcBef>
              <a:tabLst>
                <a:tab pos="2985770" algn="l"/>
                <a:tab pos="4275455" algn="l"/>
                <a:tab pos="5970905" algn="l"/>
                <a:tab pos="7510145" algn="l"/>
                <a:tab pos="999871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buFont typeface="Wingdings" panose="05000000000000000000" pitchFamily="2" charset="2"/>
              <a:buChar char="Ø"/>
              <a:tabLst>
                <a:tab pos="355600" algn="l"/>
                <a:tab pos="1230630" algn="l"/>
                <a:tab pos="2862580" algn="l"/>
                <a:tab pos="4237355" algn="l"/>
                <a:tab pos="5112385" algn="l"/>
                <a:tab pos="6234430" algn="l"/>
                <a:tab pos="8025130" algn="l"/>
                <a:tab pos="9413875" algn="l"/>
                <a:tab pos="10723245" algn="l"/>
              </a:tabLst>
            </a:pPr>
            <a:r>
              <a:rPr lang="ru-RU"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через РГИС «Образование – 57». </a:t>
            </a:r>
          </a:p>
          <a:p>
            <a:pPr marL="12700" marR="5080">
              <a:lnSpc>
                <a:spcPct val="100000"/>
              </a:lnSpc>
              <a:tabLst>
                <a:tab pos="355600" algn="l"/>
                <a:tab pos="1230630" algn="l"/>
                <a:tab pos="2862580" algn="l"/>
                <a:tab pos="4237355" algn="l"/>
                <a:tab pos="5112385" algn="l"/>
                <a:tab pos="6234430" algn="l"/>
                <a:tab pos="8025130" algn="l"/>
                <a:tab pos="9413875" algn="l"/>
                <a:tab pos="10723245" algn="l"/>
              </a:tabLst>
            </a:pPr>
            <a:endParaRPr lang="ru-RU" sz="2400" spc="-1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355600" algn="l"/>
                <a:tab pos="1230630" algn="l"/>
                <a:tab pos="2862580" algn="l"/>
                <a:tab pos="4237355" algn="l"/>
                <a:tab pos="5112385" algn="l"/>
                <a:tab pos="6234430" algn="l"/>
                <a:tab pos="8025130" algn="l"/>
                <a:tab pos="9413875" algn="l"/>
                <a:tab pos="10723245" algn="l"/>
              </a:tabLst>
            </a:pPr>
            <a:r>
              <a:rPr lang="ru-RU" sz="24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Для иностранных граждан после прохождения экзамена на владение русским языком</a:t>
            </a:r>
            <a:endParaRPr lang="ru-RU" sz="2400" b="1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54965" algn="l"/>
              </a:tabLst>
            </a:pPr>
            <a:endParaRPr lang="ru-RU" sz="24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400" dirty="0" err="1" smtClean="0">
                <a:latin typeface="Times New Roman"/>
                <a:cs typeface="Times New Roman"/>
              </a:rPr>
              <a:t>лично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общеобразовательную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организацию.</a:t>
            </a:r>
            <a:endParaRPr sz="24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55"/>
              </a:spcBef>
              <a:buFont typeface="Wingdings" panose="05000000000000000000" pitchFamily="2" charset="2"/>
              <a:buChar char="Ø"/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0" y="2514600"/>
            <a:ext cx="1524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225" y="198882"/>
            <a:ext cx="8889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none" dirty="0">
                <a:solidFill>
                  <a:srgbClr val="002060"/>
                </a:solidFill>
              </a:rPr>
              <a:t>Документы,</a:t>
            </a:r>
            <a:r>
              <a:rPr sz="3200" u="none" spc="-135" dirty="0">
                <a:solidFill>
                  <a:srgbClr val="002060"/>
                </a:solidFill>
              </a:rPr>
              <a:t> </a:t>
            </a:r>
            <a:r>
              <a:rPr sz="3200" u="none" spc="-30" dirty="0">
                <a:solidFill>
                  <a:srgbClr val="002060"/>
                </a:solidFill>
              </a:rPr>
              <a:t>необходимые</a:t>
            </a:r>
            <a:r>
              <a:rPr sz="3200" u="none" spc="-120" dirty="0">
                <a:solidFill>
                  <a:srgbClr val="002060"/>
                </a:solidFill>
              </a:rPr>
              <a:t> </a:t>
            </a:r>
            <a:r>
              <a:rPr sz="3200" u="none" dirty="0">
                <a:solidFill>
                  <a:srgbClr val="002060"/>
                </a:solidFill>
              </a:rPr>
              <a:t>для</a:t>
            </a:r>
            <a:r>
              <a:rPr sz="3200" u="none" spc="-100" dirty="0">
                <a:solidFill>
                  <a:srgbClr val="002060"/>
                </a:solidFill>
              </a:rPr>
              <a:t> </a:t>
            </a:r>
            <a:r>
              <a:rPr sz="3200" u="none" spc="-25" dirty="0">
                <a:solidFill>
                  <a:srgbClr val="002060"/>
                </a:solidFill>
              </a:rPr>
              <a:t>подачи</a:t>
            </a:r>
            <a:r>
              <a:rPr sz="3200" u="none" spc="-95" dirty="0">
                <a:solidFill>
                  <a:srgbClr val="002060"/>
                </a:solidFill>
              </a:rPr>
              <a:t> </a:t>
            </a:r>
            <a:r>
              <a:rPr sz="3200" u="none" spc="-10" dirty="0">
                <a:solidFill>
                  <a:srgbClr val="002060"/>
                </a:solidFill>
              </a:rPr>
              <a:t>заявления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155" y="922985"/>
            <a:ext cx="11216005" cy="7092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299085" algn="l"/>
                <a:tab pos="1459865" algn="l"/>
                <a:tab pos="1749425" algn="l"/>
                <a:tab pos="2530475" algn="l"/>
                <a:tab pos="3883660" algn="l"/>
                <a:tab pos="5955030" algn="l"/>
                <a:tab pos="7105650" algn="l"/>
                <a:tab pos="8238490" algn="l"/>
                <a:tab pos="95504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копия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документа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личность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родителя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законного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представителя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копия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свидетельства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рождении</a:t>
            </a:r>
            <a:r>
              <a:rPr sz="20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  <a:tab pos="1446530" algn="l"/>
                <a:tab pos="1722120" algn="l"/>
                <a:tab pos="2490470" algn="l"/>
                <a:tab pos="3828415" algn="l"/>
                <a:tab pos="5962650" algn="l"/>
                <a:tab pos="7572375" algn="l"/>
                <a:tab pos="8346440" algn="l"/>
                <a:tab pos="8886190" algn="l"/>
                <a:tab pos="1071372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копия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подтверждающего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установление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опеки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попечительства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(при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необходимости);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  <a:tab pos="300355" algn="l"/>
              </a:tabLst>
            </a:pP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spc="20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копия</a:t>
            </a:r>
            <a:r>
              <a:rPr sz="20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свидетельства</a:t>
            </a:r>
            <a:r>
              <a:rPr sz="20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</a:t>
            </a:r>
            <a:r>
              <a:rPr sz="20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0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месту</a:t>
            </a:r>
            <a:r>
              <a:rPr sz="2000" spc="1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жительства</a:t>
            </a:r>
            <a:r>
              <a:rPr sz="20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(месту</a:t>
            </a:r>
            <a:r>
              <a:rPr sz="20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пребывания)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закрепленной</a:t>
            </a:r>
            <a:r>
              <a:rPr sz="2000" spc="28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территории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2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2000" spc="28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приема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обучение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проживающего</a:t>
            </a:r>
            <a:r>
              <a:rPr sz="2000" spc="3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3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закрепленной</a:t>
            </a:r>
            <a:r>
              <a:rPr sz="2000" spc="380" dirty="0">
                <a:solidFill>
                  <a:srgbClr val="002060"/>
                </a:solidFill>
                <a:latin typeface="Times New Roman"/>
                <a:cs typeface="Times New Roman"/>
              </a:rPr>
              <a:t>   </a:t>
            </a: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территории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4965" marR="8890" indent="-3429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300355" algn="l"/>
              </a:tabLst>
            </a:pP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свидетельство</a:t>
            </a:r>
            <a:r>
              <a:rPr sz="2000" spc="1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14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рождении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полнородных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неполнородных</a:t>
            </a:r>
            <a:r>
              <a:rPr sz="2000" spc="14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брата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4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(или)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сестры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(в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случае использования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права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преимущественного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приема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00355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справку</a:t>
            </a:r>
            <a:r>
              <a:rPr sz="2000" spc="4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45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места</a:t>
            </a:r>
            <a:r>
              <a:rPr sz="2000" spc="4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работы</a:t>
            </a:r>
            <a:r>
              <a:rPr sz="2000" spc="4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родителя(ей)</a:t>
            </a:r>
            <a:r>
              <a:rPr sz="2000" spc="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4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(законных</a:t>
            </a:r>
            <a:r>
              <a:rPr sz="2000" spc="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представителей</a:t>
            </a:r>
            <a:r>
              <a:rPr sz="2000" spc="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000" spc="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000" spc="4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2000" spc="4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права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внеочередного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20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первоочередного</a:t>
            </a:r>
            <a:r>
              <a:rPr sz="20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приема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копию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заключения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ПМПК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(при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наличии);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335" marR="508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lang="ru-RU" sz="2000" b="1" spc="1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подаче</a:t>
            </a:r>
            <a:r>
              <a:rPr lang="ru-RU" sz="2000" b="1" spc="1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заявления</a:t>
            </a:r>
            <a:r>
              <a:rPr lang="ru-RU" sz="2000" b="1" spc="1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родители</a:t>
            </a:r>
            <a:r>
              <a:rPr lang="ru-RU" sz="2000" b="1" spc="1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(законные</a:t>
            </a:r>
            <a:r>
              <a:rPr lang="ru-RU" sz="2000" b="1" spc="1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представители)</a:t>
            </a:r>
            <a:r>
              <a:rPr lang="ru-RU" sz="2000" b="1" spc="1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ребенка,</a:t>
            </a:r>
            <a:r>
              <a:rPr lang="ru-RU" sz="2000" b="1" spc="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являющегося</a:t>
            </a:r>
            <a:r>
              <a:rPr lang="ru-RU" sz="2000" b="1" spc="1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u="sng" spc="-1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иностранным г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ражданином</a:t>
            </a:r>
            <a:r>
              <a:rPr lang="ru-RU" sz="2000" b="1" u="sng" spc="-7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или</a:t>
            </a:r>
            <a:r>
              <a:rPr lang="ru-RU" sz="2000" b="1" u="sng" spc="-5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лицом</a:t>
            </a:r>
            <a:r>
              <a:rPr lang="ru-RU" sz="2000" b="1" u="sng" spc="-5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без</a:t>
            </a:r>
            <a:r>
              <a:rPr lang="ru-RU" sz="2000" b="1" u="sng" spc="-5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гражданства</a:t>
            </a:r>
            <a:r>
              <a:rPr lang="ru-RU" sz="2000" b="1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дополнительно</a:t>
            </a:r>
            <a:r>
              <a:rPr lang="ru-RU" sz="2000" b="1" i="1" spc="-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предоставляют:</a:t>
            </a: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ru-RU" sz="2000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копию</a:t>
            </a:r>
            <a:r>
              <a:rPr lang="ru-RU" sz="2000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lang="ru-RU" sz="2000" spc="-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подтверждающего</a:t>
            </a:r>
            <a:r>
              <a:rPr lang="ru-RU" sz="2000" spc="-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законность</a:t>
            </a:r>
            <a:r>
              <a:rPr lang="ru-RU" sz="2000" spc="39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прав</a:t>
            </a:r>
            <a:r>
              <a:rPr lang="ru-RU" sz="2000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20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отношении</a:t>
            </a:r>
            <a:r>
              <a:rPr lang="ru-RU" sz="2000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ребенка;</a:t>
            </a: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оригинал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2000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копию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lang="ru-RU" sz="2000" spc="-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подтверждающего</a:t>
            </a:r>
            <a:r>
              <a:rPr lang="ru-RU" sz="2000" spc="-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право</a:t>
            </a:r>
            <a:r>
              <a:rPr lang="ru-RU" sz="2000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заявителя</a:t>
            </a:r>
            <a:r>
              <a:rPr lang="ru-RU" sz="2000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пребывание</a:t>
            </a:r>
            <a:r>
              <a:rPr lang="ru-RU" sz="20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РФ.</a:t>
            </a:r>
            <a:endParaRPr lang="ru-RU" sz="2000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9908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Иностранные</a:t>
            </a:r>
            <a:r>
              <a:rPr lang="ru-RU" sz="2000" spc="43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граждане</a:t>
            </a:r>
            <a:r>
              <a:rPr lang="ru-RU" sz="2000" spc="4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2000" spc="4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лица</a:t>
            </a:r>
            <a:r>
              <a:rPr lang="ru-RU" sz="2000" spc="4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lang="ru-RU" sz="2000" spc="4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гражданства</a:t>
            </a:r>
            <a:r>
              <a:rPr lang="ru-RU" sz="2000" spc="4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представляют</a:t>
            </a:r>
            <a:r>
              <a:rPr lang="ru-RU" sz="2000" spc="4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lang="ru-RU" sz="2000" spc="4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документы</a:t>
            </a:r>
            <a:r>
              <a:rPr lang="ru-RU" sz="2000" spc="4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русском</a:t>
            </a:r>
            <a:r>
              <a:rPr lang="ru-RU" sz="2000" spc="3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языке</a:t>
            </a:r>
            <a:r>
              <a:rPr lang="ru-RU" sz="2000" spc="3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lang="ru-RU" sz="2000" spc="3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вместе</a:t>
            </a:r>
            <a:r>
              <a:rPr lang="ru-RU" sz="2000" spc="3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sz="2000" spc="3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заверенным</a:t>
            </a:r>
            <a:r>
              <a:rPr lang="ru-RU" sz="2000" spc="3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2000" spc="3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установленном</a:t>
            </a:r>
            <a:r>
              <a:rPr lang="ru-RU" sz="2000" spc="3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порядке</a:t>
            </a:r>
            <a:r>
              <a:rPr lang="ru-RU" sz="2000" spc="3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переводом</a:t>
            </a:r>
            <a:r>
              <a:rPr lang="ru-RU" sz="2000" spc="3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русский</a:t>
            </a:r>
            <a:r>
              <a:rPr lang="ru-RU" sz="2000" spc="-9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язык.</a:t>
            </a: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99085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99085" algn="l"/>
              </a:tabLst>
            </a:pPr>
            <a:endParaRPr lang="ru-RU" sz="20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" y="725849"/>
            <a:ext cx="11887200" cy="622160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886</Words>
  <Application>Microsoft Office PowerPoint</Application>
  <PresentationFormat>Широкоэкранный</PresentationFormat>
  <Paragraphs>110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Зачисление в школу будущих первоклассников</vt:lpstr>
      <vt:lpstr>Презентация PowerPoint</vt:lpstr>
      <vt:lpstr>Микрорайон школы</vt:lpstr>
      <vt:lpstr>Возраст приёма в первый класс</vt:lpstr>
      <vt:lpstr>Презентация PowerPoint</vt:lpstr>
      <vt:lpstr>ЭТАПЫ подачи заявлений на прием в 1 класс «Первая волна» с 01 апреля 2025 года по 30 июня 2025 года</vt:lpstr>
      <vt:lpstr>ЭТАПЫ подачи заявлений на прием в 1 класс «Вторая волна» с 06 июля 2025 года по 05 сентября 2025 года</vt:lpstr>
      <vt:lpstr>Способы подачи заявления</vt:lpstr>
      <vt:lpstr>Документы, необходимые для подачи заявления</vt:lpstr>
      <vt:lpstr>Презентация PowerPoint</vt:lpstr>
      <vt:lpstr>Презентация PowerPoint</vt:lpstr>
      <vt:lpstr>Как подать заявление в школу через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приёма в 1 класс</dc:title>
  <dc:creator>СатанинаМВ(2)</dc:creator>
  <cp:lastModifiedBy>Пользователь</cp:lastModifiedBy>
  <cp:revision>27</cp:revision>
  <dcterms:created xsi:type="dcterms:W3CDTF">2025-03-13T12:21:12Z</dcterms:created>
  <dcterms:modified xsi:type="dcterms:W3CDTF">2025-03-17T10:01:38Z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2025-02-14T00:00:00Z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2025-03-13T00:00:00Z</vt:filetime>
  </property>
  <property fmtid="{D5CDD505-2E9C-101B-9397-08002B2CF9AE}" pid="5" name="Producer">
    <vt:lpwstr>Microsoft® PowerPoint® для Microsoft 365</vt:lpwstr>
  </property>
</Properties>
</file>