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5" r:id="rId6"/>
    <p:sldId id="264" r:id="rId7"/>
    <p:sldId id="259" r:id="rId8"/>
    <p:sldId id="266" r:id="rId9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0598-200E-44BF-8097-8546E5CCE33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E778-D2FD-438A-B46D-606BFA335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1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778-D2FD-438A-B46D-606BFA3350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12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74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55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75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7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750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30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69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38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7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79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5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C51D89-9A17-4226-8390-0F9EE2199B7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14B084-F9CF-4BF0-8AF9-7BA15310D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37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7181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МУНИЦИПАЛЬНОЕ БЮДЖЕТНОЕ ОБЩЕОБРАЗОВАТЕЛЬНОЕ УЧРЕЖДЕНИЕ-СРЕДНЯЯ ОБЩЕОБРАЗОВАТЕЛЬНАЯ ШКОЛА №45 ИМЕНИ Д.И.БЛЫНСКОГО Г.ОРЛА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1575582"/>
            <a:ext cx="10058400" cy="444105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КЛЮЧЕВАЯ ИНФОРМАЦИЯ </a:t>
            </a:r>
            <a:br>
              <a:rPr lang="ru-RU" sz="6600" b="1" dirty="0" smtClean="0">
                <a:solidFill>
                  <a:schemeClr val="accent2"/>
                </a:solidFill>
              </a:rPr>
            </a:br>
            <a:r>
              <a:rPr lang="ru-RU" sz="6600" b="1" dirty="0" smtClean="0">
                <a:solidFill>
                  <a:schemeClr val="accent2"/>
                </a:solidFill>
              </a:rPr>
              <a:t>О ПРАВИЛАХ ПРИЕМА </a:t>
            </a:r>
            <a:br>
              <a:rPr lang="ru-RU" sz="6600" b="1" dirty="0" smtClean="0">
                <a:solidFill>
                  <a:schemeClr val="accent2"/>
                </a:solidFill>
              </a:rPr>
            </a:br>
            <a:r>
              <a:rPr lang="ru-RU" sz="6600" b="1" dirty="0" smtClean="0">
                <a:solidFill>
                  <a:schemeClr val="accent2"/>
                </a:solidFill>
              </a:rPr>
              <a:t>В ШКОЛУ в 2023 году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9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13805"/>
            <a:ext cx="10058400" cy="93181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Правовое регулирование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Порядок </a:t>
            </a:r>
            <a:r>
              <a:rPr lang="ru-RU" dirty="0"/>
              <a:t>зачисления детей в первый класс 2023 года регламентируется следующими документами: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/>
              <a:t>ФЗ-273 от 2012 года «Об образовании в Российской Федерации»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/>
              <a:t>Приказом </a:t>
            </a:r>
            <a:r>
              <a:rPr lang="ru-RU" dirty="0" err="1"/>
              <a:t>Минпросвещения</a:t>
            </a:r>
            <a:r>
              <a:rPr lang="ru-RU" dirty="0"/>
              <a:t> России от 2 сентября 2020 года №458 (ред. от 23.01.2023) «Об утверждении Порядка приема на обучение по образовательным программам начального общего, основного общего и среднего общего образования» (зарегистрировано в Минюсте России 11.09.2020 №59783) (с изм. и доп., вступ. в силу с 01.03.2023</a:t>
            </a:r>
            <a:r>
              <a:rPr lang="ru-RU" dirty="0" smtClean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Письмом </a:t>
            </a:r>
            <a:r>
              <a:rPr lang="ru-RU" dirty="0"/>
              <a:t>Департамента образования Орловской области «О переходе на ведение единой электронной очереди заявлений при приеме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dirty="0" smtClean="0"/>
              <a:t>»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Правилами </a:t>
            </a:r>
            <a:r>
              <a:rPr lang="ru-RU" dirty="0" smtClean="0"/>
              <a:t>приема на обучение по общеобразовательным программам начального общего, основного общего и среднего общего образования в муниципальное бюджетное общеобразовательное учреждение – среднюю общеобразовательную школу № 45 имени Д.И. </a:t>
            </a:r>
            <a:r>
              <a:rPr lang="ru-RU" dirty="0" err="1" smtClean="0"/>
              <a:t>Блынского</a:t>
            </a:r>
            <a:r>
              <a:rPr lang="ru-RU" dirty="0" smtClean="0"/>
              <a:t> г. Орла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445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2" t="3447" r="5024" b="4487"/>
          <a:stretch/>
        </p:blipFill>
        <p:spPr>
          <a:xfrm>
            <a:off x="731865" y="64405"/>
            <a:ext cx="5322760" cy="6259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88" t="2894" r="5013" b="8760"/>
          <a:stretch/>
        </p:blipFill>
        <p:spPr>
          <a:xfrm>
            <a:off x="6474262" y="0"/>
            <a:ext cx="4972595" cy="6324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31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8" t="3896" r="6757" b="13438"/>
          <a:stretch/>
        </p:blipFill>
        <p:spPr>
          <a:xfrm>
            <a:off x="748938" y="57966"/>
            <a:ext cx="3021874" cy="6272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5" t="3452" r="6045" b="3073"/>
          <a:stretch/>
        </p:blipFill>
        <p:spPr>
          <a:xfrm>
            <a:off x="4162698" y="58980"/>
            <a:ext cx="2769325" cy="6270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2" t="2081" r="7040" b="6257"/>
          <a:stretch/>
        </p:blipFill>
        <p:spPr>
          <a:xfrm>
            <a:off x="7323910" y="61489"/>
            <a:ext cx="4206240" cy="6266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3600" b="1" dirty="0" smtClean="0">
                <a:solidFill>
                  <a:schemeClr val="accent2"/>
                </a:solidFill>
              </a:rPr>
              <a:t>КОГДА </a:t>
            </a:r>
            <a:r>
              <a:rPr lang="ru-RU" sz="3600" b="1" dirty="0">
                <a:solidFill>
                  <a:schemeClr val="accent2"/>
                </a:solidFill>
              </a:rPr>
              <a:t>подавать заявление о зачислении ребенка в </a:t>
            </a:r>
            <a:r>
              <a:rPr lang="ru-RU" sz="3600" b="1" dirty="0" smtClean="0">
                <a:solidFill>
                  <a:schemeClr val="accent2"/>
                </a:solidFill>
              </a:rPr>
              <a:t>первый класс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864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Прием </a:t>
            </a:r>
            <a:r>
              <a:rPr lang="ru-RU" b="1" dirty="0">
                <a:solidFill>
                  <a:srgbClr val="0070C0"/>
                </a:solidFill>
              </a:rPr>
              <a:t>заявлений о зачислении ребенка в первый класс </a:t>
            </a:r>
            <a:r>
              <a:rPr lang="ru-RU" b="1" dirty="0" smtClean="0">
                <a:solidFill>
                  <a:srgbClr val="0070C0"/>
                </a:solidFill>
              </a:rPr>
              <a:t>МБОУ-школы № 51 города Орла на </a:t>
            </a:r>
            <a:r>
              <a:rPr lang="ru-RU" b="1" dirty="0">
                <a:solidFill>
                  <a:srgbClr val="0070C0"/>
                </a:solidFill>
              </a:rPr>
              <a:t>обучение в 2023-2024 учебном году пройдет в два этапа. </a:t>
            </a:r>
          </a:p>
          <a:p>
            <a:pPr algn="just"/>
            <a:r>
              <a:rPr lang="ru-RU" u="sng" dirty="0">
                <a:solidFill>
                  <a:srgbClr val="0070C0"/>
                </a:solidFill>
              </a:rPr>
              <a:t>Первый этап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– с 1 апреля 2023 года по 30 июня 2023г.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этом этапе подают заявление граждане, проживающие на закрепленной за школой территорией, в том числе граждане, имеющие первоочередное и преимущественное право зачисления.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500" u="sng" dirty="0">
                <a:solidFill>
                  <a:schemeClr val="tx1"/>
                </a:solidFill>
              </a:rPr>
              <a:t>Граждане, обладающие </a:t>
            </a:r>
            <a:r>
              <a:rPr lang="ru-RU" sz="1500" u="sng" dirty="0">
                <a:solidFill>
                  <a:srgbClr val="0070C0"/>
                </a:solidFill>
              </a:rPr>
              <a:t>преимущественным</a:t>
            </a:r>
            <a:r>
              <a:rPr lang="ru-RU" sz="1500" u="sng" dirty="0">
                <a:solidFill>
                  <a:schemeClr val="tx1"/>
                </a:solidFill>
              </a:rPr>
              <a:t> правом зачисления, подают заявления без учета территориальной привязки. </a:t>
            </a:r>
            <a:endParaRPr lang="ru-RU" sz="1500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</a:rPr>
              <a:t>** </a:t>
            </a:r>
            <a:r>
              <a:rPr lang="ru-RU" sz="1500" u="sng" dirty="0">
                <a:solidFill>
                  <a:srgbClr val="0070C0"/>
                </a:solidFill>
              </a:rPr>
              <a:t>До 5 июля 2023г </a:t>
            </a:r>
            <a:r>
              <a:rPr lang="ru-RU" sz="1500" u="sng" dirty="0">
                <a:solidFill>
                  <a:schemeClr val="tx1"/>
                </a:solidFill>
              </a:rPr>
              <a:t>на официальном </a:t>
            </a:r>
            <a:r>
              <a:rPr lang="ru-RU" sz="1500" u="sng" dirty="0" smtClean="0">
                <a:solidFill>
                  <a:schemeClr val="tx1"/>
                </a:solidFill>
              </a:rPr>
              <a:t>сайте школы, </a:t>
            </a:r>
            <a:r>
              <a:rPr lang="ru-RU" sz="1500" u="sng" dirty="0">
                <a:solidFill>
                  <a:schemeClr val="tx1"/>
                </a:solidFill>
              </a:rPr>
              <a:t>РГИС «Виртуальная школа» будет опубликована информация о </a:t>
            </a:r>
            <a:r>
              <a:rPr lang="ru-RU" sz="1500" u="sng" dirty="0" smtClean="0">
                <a:solidFill>
                  <a:schemeClr val="tx1"/>
                </a:solidFill>
              </a:rPr>
              <a:t>количестве свободных мест</a:t>
            </a:r>
            <a:endParaRPr lang="ru-RU" sz="1500" u="sng" dirty="0">
              <a:solidFill>
                <a:schemeClr val="tx1"/>
              </a:solidFill>
            </a:endParaRPr>
          </a:p>
          <a:p>
            <a:pPr algn="just"/>
            <a:r>
              <a:rPr lang="ru-RU" u="sng" dirty="0">
                <a:solidFill>
                  <a:srgbClr val="0070C0"/>
                </a:solidFill>
              </a:rPr>
              <a:t>Второй этап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– с 6 июля 2023 года по 5 сентября 2023г.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этом этапе заявление о зачислении в школу подают все дети, независимо от места их проживания и регистрации при наличии сводных мест. Льготы при зачислении детей на втором этапе не действуют – все места распределяются строго по очереди без учета привилегий, поэтому дата подачи заявления в этом случае имеет значение.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097280" y="490773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2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22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3600" b="1" dirty="0" smtClean="0">
                <a:solidFill>
                  <a:schemeClr val="accent2"/>
                </a:solidFill>
              </a:rPr>
              <a:t>КАК подать </a:t>
            </a:r>
            <a:r>
              <a:rPr lang="ru-RU" sz="3600" b="1" dirty="0">
                <a:solidFill>
                  <a:schemeClr val="accent2"/>
                </a:solidFill>
              </a:rPr>
              <a:t>заявление о зачислении ребенка в первый класс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Документы для приема на обучение в </a:t>
            </a:r>
            <a:r>
              <a:rPr lang="ru-RU" b="1" dirty="0" smtClean="0">
                <a:solidFill>
                  <a:srgbClr val="0070C0"/>
                </a:solidFill>
              </a:rPr>
              <a:t>МБОУ-СОШ №45 имени </a:t>
            </a:r>
            <a:r>
              <a:rPr lang="ru-RU" b="1" dirty="0" err="1" smtClean="0">
                <a:solidFill>
                  <a:srgbClr val="0070C0"/>
                </a:solidFill>
              </a:rPr>
              <a:t>Д.И.Блынского</a:t>
            </a:r>
            <a:r>
              <a:rPr lang="ru-RU" b="1" dirty="0" smtClean="0">
                <a:solidFill>
                  <a:srgbClr val="0070C0"/>
                </a:solidFill>
              </a:rPr>
              <a:t> г. Орла </a:t>
            </a:r>
            <a:r>
              <a:rPr lang="ru-RU" b="1" dirty="0">
                <a:solidFill>
                  <a:srgbClr val="0070C0"/>
                </a:solidFill>
              </a:rPr>
              <a:t>подаются одним из следующих способов:</a:t>
            </a:r>
            <a:endParaRPr lang="ru-RU" dirty="0" smtClean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В </a:t>
            </a:r>
            <a:r>
              <a:rPr lang="ru-RU" dirty="0"/>
              <a:t>электронной форме посредством единого портала государственных и муниципальных услуг </a:t>
            </a:r>
            <a:r>
              <a:rPr lang="ru-RU" dirty="0" smtClean="0"/>
              <a:t>(ЕПГУ)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/>
              <a:t>через региональную государственную информационную систему РГИС «Виртуальная школа</a:t>
            </a:r>
            <a:r>
              <a:rPr lang="ru-RU" dirty="0" smtClean="0"/>
              <a:t>»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/>
              <a:t>Ч</a:t>
            </a:r>
            <a:r>
              <a:rPr lang="ru-RU" dirty="0" smtClean="0"/>
              <a:t>ерез </a:t>
            </a:r>
            <a:r>
              <a:rPr lang="ru-RU" dirty="0"/>
              <a:t>операторов почтовой связи общего пользования заказным письмом с уведомлением о </a:t>
            </a:r>
            <a:r>
              <a:rPr lang="ru-RU" dirty="0" smtClean="0"/>
              <a:t>вручении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/>
              <a:t>Л</a:t>
            </a:r>
            <a:r>
              <a:rPr lang="ru-RU" dirty="0" smtClean="0"/>
              <a:t>ично </a:t>
            </a:r>
            <a:r>
              <a:rPr lang="ru-RU" dirty="0"/>
              <a:t>в </a:t>
            </a:r>
            <a:r>
              <a:rPr lang="ru-RU" dirty="0" smtClean="0"/>
              <a:t>Школу </a:t>
            </a:r>
            <a:r>
              <a:rPr lang="ru-RU" dirty="0"/>
              <a:t>в соответствии с </a:t>
            </a:r>
            <a:r>
              <a:rPr lang="ru-RU" b="1" dirty="0" smtClean="0">
                <a:solidFill>
                  <a:srgbClr val="0070C0"/>
                </a:solidFill>
              </a:rPr>
              <a:t>Графиком </a:t>
            </a:r>
            <a:r>
              <a:rPr lang="ru-RU" b="1" dirty="0">
                <a:solidFill>
                  <a:srgbClr val="0070C0"/>
                </a:solidFill>
              </a:rPr>
              <a:t>приема документов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/>
              <a:t>Понедельник 12.00 </a:t>
            </a:r>
            <a:r>
              <a:rPr lang="ru-RU" dirty="0"/>
              <a:t>– </a:t>
            </a:r>
            <a:r>
              <a:rPr lang="ru-RU" dirty="0" smtClean="0"/>
              <a:t>18.00</a:t>
            </a:r>
            <a:endParaRPr lang="ru-RU" dirty="0"/>
          </a:p>
          <a:p>
            <a:pPr algn="ctr"/>
            <a:r>
              <a:rPr lang="ru-RU" dirty="0" smtClean="0"/>
              <a:t>Вторник  </a:t>
            </a:r>
            <a:r>
              <a:rPr lang="ru-RU" dirty="0" smtClean="0"/>
              <a:t>10.00 </a:t>
            </a:r>
            <a:r>
              <a:rPr lang="ru-RU" dirty="0" smtClean="0"/>
              <a:t>– 15.00</a:t>
            </a:r>
            <a:endParaRPr lang="ru-RU" dirty="0"/>
          </a:p>
          <a:p>
            <a:endParaRPr lang="ru-RU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097280" y="401510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62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8" t="3880" r="1695" b="2479"/>
          <a:stretch/>
        </p:blipFill>
        <p:spPr>
          <a:xfrm>
            <a:off x="444137" y="287384"/>
            <a:ext cx="11286309" cy="586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25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74" y="444136"/>
            <a:ext cx="10058400" cy="9405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ru-RU" sz="3600" b="1" dirty="0" smtClean="0">
                <a:solidFill>
                  <a:schemeClr val="accent2"/>
                </a:solidFill>
              </a:rPr>
              <a:t>КОГДА ребенка зачислят в школу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Сведения о том, зачислен ли ребенок в школу, появятся не </a:t>
            </a:r>
            <a:r>
              <a:rPr lang="ru-RU" b="1" dirty="0" smtClean="0">
                <a:solidFill>
                  <a:srgbClr val="0070C0"/>
                </a:solidFill>
              </a:rPr>
              <a:t>позднее </a:t>
            </a:r>
            <a:r>
              <a:rPr lang="ru-RU" b="1" dirty="0">
                <a:solidFill>
                  <a:srgbClr val="0070C0"/>
                </a:solidFill>
              </a:rPr>
              <a:t>5 июля 2023г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smtClean="0"/>
              <a:t>Информация о результатах </a:t>
            </a:r>
            <a:r>
              <a:rPr lang="ru-RU" dirty="0"/>
              <a:t>рассмотрения и решение о приеме или отказе </a:t>
            </a:r>
            <a:r>
              <a:rPr lang="ru-RU" dirty="0" smtClean="0"/>
              <a:t>направляется на указанный в заявлении о приеме на обучение адрес (почтовый и (или) электронный). </a:t>
            </a:r>
          </a:p>
          <a:p>
            <a:pPr algn="just"/>
            <a:r>
              <a:rPr lang="ru-RU" dirty="0" smtClean="0"/>
              <a:t>Тем </a:t>
            </a:r>
            <a:r>
              <a:rPr lang="ru-RU" dirty="0"/>
              <a:t>родителям, кто подавал заявление через </a:t>
            </a:r>
            <a:r>
              <a:rPr lang="ru-RU" dirty="0" err="1"/>
              <a:t>Госуслуги</a:t>
            </a:r>
            <a:r>
              <a:rPr lang="ru-RU" dirty="0"/>
              <a:t>, </a:t>
            </a:r>
            <a:r>
              <a:rPr lang="ru-RU" dirty="0" smtClean="0"/>
              <a:t>уведомление придет </a:t>
            </a:r>
            <a:r>
              <a:rPr lang="ru-RU" dirty="0"/>
              <a:t>в личный кабинет на </a:t>
            </a:r>
            <a:r>
              <a:rPr lang="ru-RU" dirty="0" err="1"/>
              <a:t>Госуслугах</a:t>
            </a:r>
            <a:r>
              <a:rPr lang="ru-RU" dirty="0"/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зачислении в </a:t>
            </a:r>
            <a:r>
              <a:rPr lang="ru-RU" b="1" dirty="0" smtClean="0">
                <a:solidFill>
                  <a:srgbClr val="0070C0"/>
                </a:solidFill>
              </a:rPr>
              <a:t>школу </a:t>
            </a:r>
            <a:r>
              <a:rPr lang="ru-RU" b="1" dirty="0">
                <a:solidFill>
                  <a:srgbClr val="0070C0"/>
                </a:solidFill>
              </a:rPr>
              <a:t>может быть отказано по следующим причинам: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тсутствия </a:t>
            </a:r>
            <a:r>
              <a:rPr lang="ru-RU" dirty="0"/>
              <a:t>в ней свободных мест (пункт 15 Порядка приема в школу, часть 4 статьи 67 от 29.12.2012 № 273-ФЗ «Об образовании в Российской Федерации</a:t>
            </a:r>
            <a:r>
              <a:rPr lang="ru-RU" dirty="0" smtClean="0"/>
              <a:t>»).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Н</a:t>
            </a:r>
            <a:r>
              <a:rPr lang="ru-RU" dirty="0" smtClean="0"/>
              <a:t>есоблюдение </a:t>
            </a:r>
            <a:r>
              <a:rPr lang="ru-RU" dirty="0"/>
              <a:t>сроков подачи </a:t>
            </a:r>
            <a:r>
              <a:rPr lang="ru-RU" dirty="0" smtClean="0"/>
              <a:t>заявления. 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ригиналы </a:t>
            </a:r>
            <a:r>
              <a:rPr lang="ru-RU" dirty="0"/>
              <a:t>документов не соответствуют заявленным </a:t>
            </a:r>
            <a:r>
              <a:rPr lang="ru-RU" dirty="0" smtClean="0"/>
              <a:t>в заявлении сведениям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097280" y="454151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8254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444</Words>
  <Application>Microsoft Office PowerPoint</Application>
  <PresentationFormat>Произвольный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МУНИЦИПАЛЬНОЕ БЮДЖЕТНОЕ ОБЩЕОБРАЗОВАТЕЛЬНОЕ УЧРЕЖДЕНИЕ-СРЕДНЯЯ ОБЩЕОБРАЗОВАТЕЛЬНАЯ ШКОЛА №45 ИМЕНИ Д.И.БЛЫНСКОГО Г.ОРЛА</vt:lpstr>
      <vt:lpstr>Правовое регулирование </vt:lpstr>
      <vt:lpstr>Слайд 3</vt:lpstr>
      <vt:lpstr>Слайд 4</vt:lpstr>
      <vt:lpstr>        КОГДА подавать заявление о зачислении ребенка в первый класс</vt:lpstr>
      <vt:lpstr>               КАК подать заявление о зачислении ребенка в первый класс</vt:lpstr>
      <vt:lpstr>Слайд 7</vt:lpstr>
      <vt:lpstr>             КОГДА ребенка зачислят в школу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23</cp:revision>
  <cp:lastPrinted>2023-03-11T06:09:24Z</cp:lastPrinted>
  <dcterms:created xsi:type="dcterms:W3CDTF">2023-03-10T07:16:53Z</dcterms:created>
  <dcterms:modified xsi:type="dcterms:W3CDTF">2023-03-31T16:18:32Z</dcterms:modified>
</cp:coreProperties>
</file>