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53" r:id="rId3"/>
    <p:sldId id="361" r:id="rId4"/>
    <p:sldId id="356" r:id="rId5"/>
    <p:sldId id="370" r:id="rId6"/>
    <p:sldId id="371" r:id="rId7"/>
    <p:sldId id="372" r:id="rId8"/>
    <p:sldId id="360" r:id="rId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CC"/>
    <a:srgbClr val="FF9900"/>
    <a:srgbClr val="FF99FF"/>
    <a:srgbClr val="FF00FF"/>
    <a:srgbClr val="0000FF"/>
    <a:srgbClr val="990000"/>
    <a:srgbClr val="33CC33"/>
    <a:srgbClr val="584C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54" autoAdjust="0"/>
    <p:restoredTop sz="94660"/>
  </p:normalViewPr>
  <p:slideViewPr>
    <p:cSldViewPr>
      <p:cViewPr varScale="1">
        <p:scale>
          <a:sx n="85" d="100"/>
          <a:sy n="85" d="100"/>
        </p:scale>
        <p:origin x="1140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4B97FF-D74A-4E3A-8B05-0A761857197B}" type="datetimeFigureOut">
              <a:rPr lang="ru-RU"/>
              <a:pPr>
                <a:defRPr/>
              </a:pPr>
              <a:t>10.01.2022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E8D76A-DB8E-4D79-8854-8A968EDE24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9E293E-E3CA-4C68-AC9F-3F46D982486A}" type="datetimeFigureOut">
              <a:rPr lang="ru-RU"/>
              <a:pPr>
                <a:defRPr/>
              </a:pPr>
              <a:t>10.01.2022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EFA1D2-3316-47D8-AC0B-6D9B5E4814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1D7598-2300-4017-899C-58C3D02F6A27}" type="datetimeFigureOut">
              <a:rPr lang="ru-RU"/>
              <a:pPr>
                <a:defRPr/>
              </a:pPr>
              <a:t>10.01.2022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3D9F35-8BED-42F5-AEDA-3FF6EA8759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0291F5-C2FB-46D5-B93A-884509B3F797}" type="datetimeFigureOut">
              <a:rPr lang="ru-RU"/>
              <a:pPr>
                <a:defRPr/>
              </a:pPr>
              <a:t>10.01.2022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8677AF-67DA-477B-9B93-F36A70CB32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527492-D39F-430A-8199-98FB7F0EB1FA}" type="datetimeFigureOut">
              <a:rPr lang="ru-RU"/>
              <a:pPr>
                <a:defRPr/>
              </a:pPr>
              <a:t>10.01.2022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E015BB-A26F-4141-A0FD-25F46E48EB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F43725-C1D7-4B6C-A7CE-1E342EF40D37}" type="datetimeFigureOut">
              <a:rPr lang="ru-RU"/>
              <a:pPr>
                <a:defRPr/>
              </a:pPr>
              <a:t>10.01.2022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37F952-836E-4663-93C8-1756B025ED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B60FF4-E665-41F1-B175-E00F54D5F90B}" type="datetimeFigureOut">
              <a:rPr lang="ru-RU"/>
              <a:pPr>
                <a:defRPr/>
              </a:pPr>
              <a:t>10.01.2022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65FB16-44B7-4635-B3FD-087A240837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DB256B-8A9C-4B7C-B494-3190D678DF5F}" type="datetimeFigureOut">
              <a:rPr lang="ru-RU"/>
              <a:pPr>
                <a:defRPr/>
              </a:pPr>
              <a:t>10.01.2022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40894F-7DD0-4EE4-B9C6-FB37EF53F8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2046C3-A52C-4B46-8728-B79A1056078A}" type="datetimeFigureOut">
              <a:rPr lang="ru-RU"/>
              <a:pPr>
                <a:defRPr/>
              </a:pPr>
              <a:t>10.01.2022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CEC54C-88C5-45F4-9F1D-5EF462EBE1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B2738F-EED0-4011-91B5-7E43B8B3AFF4}" type="datetimeFigureOut">
              <a:rPr lang="ru-RU"/>
              <a:pPr>
                <a:defRPr/>
              </a:pPr>
              <a:t>10.01.2022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D585F9-19A9-4B2E-94AF-C4D42D0D75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9F4613-7085-45FE-8DFA-4F289AA438DD}" type="datetimeFigureOut">
              <a:rPr lang="ru-RU"/>
              <a:pPr>
                <a:defRPr/>
              </a:pPr>
              <a:t>10.01.2022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AE7A66-FA7A-472E-9450-B8963AB2D6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07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78B6421-12D6-4FAC-8AA8-7F9CF57F5BA3}" type="datetimeFigureOut">
              <a:rPr lang="ru-RU"/>
              <a:pPr>
                <a:defRPr/>
              </a:pPr>
              <a:t>10.01.2022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94B7598-9BBE-48B5-ACD2-62B5FD592B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pravnovosti.ru/wp-content/uploads/2017/02/01-1.jpg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28596" y="285728"/>
            <a:ext cx="8215370" cy="169277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</a:rPr>
              <a:t>ИГРА — «Синий кит».</a:t>
            </a:r>
          </a:p>
          <a:p>
            <a:pPr algn="ctr"/>
            <a:r>
              <a:rPr lang="ru-RU" sz="3200" b="1" dirty="0">
                <a:solidFill>
                  <a:srgbClr val="FF0000"/>
                </a:solidFill>
              </a:rPr>
              <a:t>Правила игры для родителей. </a:t>
            </a:r>
            <a:endParaRPr lang="ru-RU" sz="3200" dirty="0">
              <a:solidFill>
                <a:srgbClr val="FF00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000" b="1" i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Рисунок 3" descr="01">
            <a:hlinkClick r:id="rId2" tooltip="&quot;ИГРА - &quot;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42" y="1643050"/>
            <a:ext cx="5929354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hee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157192"/>
            <a:ext cx="8229600" cy="1143000"/>
          </a:xfrm>
        </p:spPr>
        <p:txBody>
          <a:bodyPr/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Название игры обусловлено одной из особенностей китов – они могут выбрасываться на берег.</a:t>
            </a:r>
          </a:p>
        </p:txBody>
      </p:sp>
      <p:pic>
        <p:nvPicPr>
          <p:cNvPr id="73730" name="Picture 2" descr="D:\Мои документы\Downloads\киты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14480" y="1714488"/>
            <a:ext cx="5624789" cy="315467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547664" y="260648"/>
            <a:ext cx="60841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</a:rPr>
              <a:t>Почему подростков привлекает «Синий кит»</a:t>
            </a:r>
          </a:p>
        </p:txBody>
      </p:sp>
    </p:spTree>
  </p:cSld>
  <p:clrMapOvr>
    <a:masterClrMapping/>
  </p:clrMapOvr>
  <p:transition>
    <p:strips dir="l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 descr="D:\Мои документы\Downloads\1488212802_siniy-kit-chto-eto-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82934" y="3717032"/>
            <a:ext cx="3857652" cy="2668209"/>
          </a:xfrm>
          <a:prstGeom prst="rect">
            <a:avLst/>
          </a:prstGeom>
          <a:noFill/>
        </p:spPr>
      </p:pic>
      <p:pic>
        <p:nvPicPr>
          <p:cNvPr id="79875" name="Picture 3" descr="D:\Мои документы\Downloads\4e5f79591a9a3_UntitledGrayscale02.jpe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774460" y="3861048"/>
            <a:ext cx="3571900" cy="2678926"/>
          </a:xfrm>
          <a:prstGeom prst="rect">
            <a:avLst/>
          </a:prstGeom>
          <a:noFill/>
        </p:spPr>
      </p:pic>
      <p:pic>
        <p:nvPicPr>
          <p:cNvPr id="79876" name="Picture 4" descr="D:\Мои документы\Downloads\maxresdefaul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52989" y="476672"/>
            <a:ext cx="4214842" cy="3059160"/>
          </a:xfrm>
          <a:prstGeom prst="rect">
            <a:avLst/>
          </a:prstGeom>
          <a:noFill/>
        </p:spPr>
      </p:pic>
      <p:sp>
        <p:nvSpPr>
          <p:cNvPr id="5" name="Содержимое 3"/>
          <p:cNvSpPr txBox="1">
            <a:spLocks/>
          </p:cNvSpPr>
          <p:nvPr/>
        </p:nvSpPr>
        <p:spPr bwMode="auto">
          <a:xfrm>
            <a:off x="395536" y="1124744"/>
            <a:ext cx="4032448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3200" b="1" dirty="0">
                <a:solidFill>
                  <a:srgbClr val="FF0000"/>
                </a:solidFill>
              </a:rPr>
              <a:t>Подростковый суицид</a:t>
            </a:r>
          </a:p>
        </p:txBody>
      </p:sp>
    </p:spTree>
  </p:cSld>
  <p:clrMapOvr>
    <a:masterClrMapping/>
  </p:clrMapOvr>
  <p:transition spd="med"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51520" y="1734700"/>
            <a:ext cx="8568952" cy="4797152"/>
          </a:xfrm>
        </p:spPr>
        <p:txBody>
          <a:bodyPr/>
          <a:lstStyle/>
          <a:p>
            <a:pPr marL="0" indent="0">
              <a:buNone/>
            </a:pPr>
            <a:r>
              <a:rPr lang="ru-RU" sz="2000" b="1" dirty="0">
                <a:solidFill>
                  <a:srgbClr val="FF0000"/>
                </a:solidFill>
              </a:rPr>
              <a:t>1</a:t>
            </a:r>
            <a:r>
              <a:rPr lang="ru-RU" sz="2000" b="1" dirty="0"/>
              <a:t>. </a:t>
            </a:r>
            <a:r>
              <a:rPr lang="ru-RU" sz="2000" dirty="0"/>
              <a:t>Подросток не высыпается, даже если рано ложится спать. Проследите, спит ли ваш ребенок в ранние утренние часы.</a:t>
            </a:r>
            <a:br>
              <a:rPr lang="ru-RU" sz="2000" dirty="0"/>
            </a:br>
            <a:r>
              <a:rPr lang="ru-RU" sz="2000" b="1" dirty="0">
                <a:solidFill>
                  <a:srgbClr val="FF0000"/>
                </a:solidFill>
              </a:rPr>
              <a:t>2</a:t>
            </a:r>
            <a:r>
              <a:rPr lang="ru-RU" sz="2000" b="1" dirty="0"/>
              <a:t>. </a:t>
            </a:r>
            <a:r>
              <a:rPr lang="ru-RU" sz="2000" dirty="0"/>
              <a:t>Рисует китов, бабочек, единорогов.</a:t>
            </a:r>
            <a:br>
              <a:rPr lang="ru-RU" sz="2000" dirty="0"/>
            </a:br>
            <a:r>
              <a:rPr lang="ru-RU" sz="2000" b="1" dirty="0">
                <a:solidFill>
                  <a:srgbClr val="FF0000"/>
                </a:solidFill>
              </a:rPr>
              <a:t>3</a:t>
            </a:r>
            <a:r>
              <a:rPr lang="ru-RU" sz="2000" dirty="0"/>
              <a:t>. Состоит в группах, содержащих в названии следующее: «Киты плывут</a:t>
            </a:r>
            <a:br>
              <a:rPr lang="ru-RU" sz="2000" dirty="0"/>
            </a:br>
            <a:r>
              <a:rPr lang="ru-RU" sz="2000" dirty="0"/>
              <a:t>вверх», «Разбуди меня в 4.20», f57, f58, «</a:t>
            </a:r>
            <a:r>
              <a:rPr lang="ru-RU" sz="2000" dirty="0" err="1"/>
              <a:t>Тихийдом</a:t>
            </a:r>
            <a:r>
              <a:rPr lang="ru-RU" sz="2000" dirty="0"/>
              <a:t>», «</a:t>
            </a:r>
            <a:r>
              <a:rPr lang="ru-RU" sz="2000" dirty="0" err="1"/>
              <a:t>Рина</a:t>
            </a:r>
            <a:r>
              <a:rPr lang="ru-RU" sz="2000" dirty="0"/>
              <a:t>», «</a:t>
            </a:r>
            <a:r>
              <a:rPr lang="ru-RU" sz="2000" dirty="0" err="1"/>
              <a:t>Няпока</a:t>
            </a:r>
            <a:r>
              <a:rPr lang="ru-RU" sz="2000" dirty="0"/>
              <a:t>»,</a:t>
            </a:r>
            <a:br>
              <a:rPr lang="ru-RU" sz="2000" dirty="0"/>
            </a:br>
            <a:r>
              <a:rPr lang="ru-RU" sz="2000" dirty="0"/>
              <a:t>«Море китов», «50 дней до моего...» </a:t>
            </a:r>
            <a:r>
              <a:rPr lang="ru-RU" sz="2000" dirty="0" err="1"/>
              <a:t>хэштеги</a:t>
            </a:r>
            <a:r>
              <a:rPr lang="ru-RU" sz="2000" dirty="0"/>
              <a:t>: </a:t>
            </a:r>
            <a:r>
              <a:rPr lang="ru-RU" sz="2000" dirty="0" err="1"/>
              <a:t>домкитов</a:t>
            </a:r>
            <a:r>
              <a:rPr lang="ru-RU" sz="2000" dirty="0"/>
              <a:t>, </a:t>
            </a:r>
            <a:r>
              <a:rPr lang="ru-RU" sz="2000" dirty="0" err="1"/>
              <a:t>млечныйпуть</a:t>
            </a:r>
            <a:r>
              <a:rPr lang="ru-RU" sz="2000" dirty="0"/>
              <a:t>,</a:t>
            </a:r>
            <a:br>
              <a:rPr lang="ru-RU" sz="2000" dirty="0"/>
            </a:br>
            <a:r>
              <a:rPr lang="ru-RU" sz="2000" dirty="0"/>
              <a:t>150звёзд, ff33, d28, </a:t>
            </a:r>
            <a:r>
              <a:rPr lang="ru-RU" sz="2000" dirty="0" err="1"/>
              <a:t>хочувигру</a:t>
            </a:r>
            <a:r>
              <a:rPr lang="ru-RU" sz="2000" dirty="0"/>
              <a:t>.</a:t>
            </a:r>
            <a:br>
              <a:rPr lang="ru-RU" sz="2000" dirty="0"/>
            </a:br>
            <a:r>
              <a:rPr lang="ru-RU" sz="2000" dirty="0">
                <a:solidFill>
                  <a:srgbClr val="FF0000"/>
                </a:solidFill>
              </a:rPr>
              <a:t>4. </a:t>
            </a:r>
            <a:r>
              <a:rPr lang="ru-RU" sz="2000" dirty="0"/>
              <a:t>Закрыл «</a:t>
            </a:r>
            <a:r>
              <a:rPr lang="ru-RU" sz="2000" dirty="0" err="1"/>
              <a:t>Вконтакте</a:t>
            </a:r>
            <a:r>
              <a:rPr lang="ru-RU" sz="2000" dirty="0"/>
              <a:t>» доступ к подробной информации. В переписке с</a:t>
            </a:r>
            <a:br>
              <a:rPr lang="ru-RU" sz="2000" dirty="0"/>
            </a:br>
            <a:r>
              <a:rPr lang="ru-RU" sz="2000" dirty="0"/>
              <a:t>друзьями (на личной стене) есть фразы «разбуди меня в 4.20», «я в игре».</a:t>
            </a:r>
            <a:br>
              <a:rPr lang="ru-RU" sz="2000" dirty="0"/>
            </a:br>
            <a:r>
              <a:rPr lang="ru-RU" sz="2000" dirty="0"/>
              <a:t>Опасно, если на стене появляются цифры, начиная от 50 и меньше.</a:t>
            </a:r>
            <a:br>
              <a:rPr lang="ru-RU" sz="2000" dirty="0"/>
            </a:br>
            <a:r>
              <a:rPr lang="ru-RU" sz="2000" b="1" dirty="0">
                <a:solidFill>
                  <a:srgbClr val="FF0000"/>
                </a:solidFill>
              </a:rPr>
              <a:t>5</a:t>
            </a:r>
            <a:r>
              <a:rPr lang="ru-RU" sz="2000" dirty="0"/>
              <a:t>. Переписывается в  </a:t>
            </a:r>
            <a:r>
              <a:rPr lang="ru-RU" sz="2000" dirty="0" err="1"/>
              <a:t>мессенджерах</a:t>
            </a:r>
            <a:r>
              <a:rPr lang="ru-RU" sz="2000" dirty="0"/>
              <a:t> с незнакомыми людьми,</a:t>
            </a:r>
            <a:br>
              <a:rPr lang="ru-RU" sz="2000" dirty="0"/>
            </a:br>
            <a:r>
              <a:rPr lang="ru-RU" sz="2000" dirty="0"/>
              <a:t>которые дают странные распоряжения.</a:t>
            </a:r>
            <a:br>
              <a:rPr lang="ru-RU" sz="2000" dirty="0"/>
            </a:br>
            <a:r>
              <a:rPr lang="ru-RU" sz="2000" dirty="0"/>
              <a:t>ПОДОЗРИТЕЛЬНЫЕ ХЕШТЕГИ: #f53, #f57, #f58, #d28, #</a:t>
            </a:r>
            <a:r>
              <a:rPr lang="ru-RU" sz="2000" dirty="0" err="1"/>
              <a:t>морекитов</a:t>
            </a:r>
            <a:r>
              <a:rPr lang="ru-RU" sz="2000" dirty="0"/>
              <a:t>,</a:t>
            </a:r>
            <a:br>
              <a:rPr lang="ru-RU" sz="2000" dirty="0"/>
            </a:br>
            <a:r>
              <a:rPr lang="ru-RU" sz="2000" dirty="0"/>
              <a:t>#</a:t>
            </a:r>
            <a:r>
              <a:rPr lang="ru-RU" sz="2000" dirty="0" err="1"/>
              <a:t>тихийдом</a:t>
            </a:r>
            <a:r>
              <a:rPr lang="ru-RU" sz="2000" dirty="0"/>
              <a:t>, #</a:t>
            </a:r>
            <a:r>
              <a:rPr lang="ru-RU" sz="2000" dirty="0" err="1"/>
              <a:t>хочувигру</a:t>
            </a:r>
            <a:r>
              <a:rPr lang="ru-RU" sz="2000" dirty="0"/>
              <a:t>, #</a:t>
            </a:r>
            <a:r>
              <a:rPr lang="ru-RU" sz="2000" dirty="0" err="1"/>
              <a:t>млечныйпуть</a:t>
            </a:r>
            <a:r>
              <a:rPr lang="ru-RU" sz="2000" dirty="0"/>
              <a:t>. Вы самостоятельно можете</a:t>
            </a:r>
            <a:br>
              <a:rPr lang="ru-RU" sz="2000" dirty="0"/>
            </a:br>
            <a:r>
              <a:rPr lang="ru-RU" sz="2000" dirty="0"/>
              <a:t>пройти по </a:t>
            </a:r>
            <a:r>
              <a:rPr lang="ru-RU" sz="2000" dirty="0" err="1"/>
              <a:t>хештегам</a:t>
            </a:r>
            <a:r>
              <a:rPr lang="ru-RU" sz="2000" dirty="0"/>
              <a:t> и убедиться, насколько это опасно.</a:t>
            </a:r>
            <a:br>
              <a:rPr lang="ru-RU" dirty="0"/>
            </a:br>
            <a:endParaRPr lang="ru-RU" dirty="0"/>
          </a:p>
        </p:txBody>
      </p:sp>
      <p:pic>
        <p:nvPicPr>
          <p:cNvPr id="75778" name="Picture 2" descr="D:\Мои документы\Downloads\002-4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580112" y="421223"/>
            <a:ext cx="2842662" cy="1274484"/>
          </a:xfrm>
          <a:prstGeom prst="rect">
            <a:avLst/>
          </a:prstGeom>
          <a:noFill/>
        </p:spPr>
      </p:pic>
      <p:sp>
        <p:nvSpPr>
          <p:cNvPr id="5" name="Содержимое 3"/>
          <p:cNvSpPr txBox="1">
            <a:spLocks/>
          </p:cNvSpPr>
          <p:nvPr/>
        </p:nvSpPr>
        <p:spPr bwMode="auto">
          <a:xfrm>
            <a:off x="1187624" y="188640"/>
            <a:ext cx="4032448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3200" b="1" dirty="0">
                <a:solidFill>
                  <a:srgbClr val="FF0000"/>
                </a:solidFill>
              </a:rPr>
              <a:t>На что следует обратить внимание родителям</a:t>
            </a:r>
          </a:p>
        </p:txBody>
      </p:sp>
    </p:spTree>
  </p:cSld>
  <p:clrMapOvr>
    <a:masterClrMapping/>
  </p:clrMapOvr>
  <p:transition spd="med">
    <p:wheel spokes="3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51520" y="1734700"/>
            <a:ext cx="8568952" cy="4797152"/>
          </a:xfrm>
        </p:spPr>
        <p:txBody>
          <a:bodyPr/>
          <a:lstStyle/>
          <a:p>
            <a:pPr marL="0" indent="0">
              <a:buNone/>
            </a:pPr>
            <a:r>
              <a:rPr lang="ru-RU" b="1" dirty="0">
                <a:solidFill>
                  <a:srgbClr val="FF0000"/>
                </a:solidFill>
              </a:rPr>
              <a:t>1</a:t>
            </a:r>
            <a:r>
              <a:rPr lang="ru-RU" sz="2400" b="1" dirty="0">
                <a:solidFill>
                  <a:srgbClr val="FF0000"/>
                </a:solidFill>
              </a:rPr>
              <a:t>.</a:t>
            </a:r>
            <a:r>
              <a:rPr lang="ru-RU" sz="2400" dirty="0"/>
              <a:t> Устраивать проверки и досмотры – ребенок только закроется и научится лучше  скрывать свои действия.</a:t>
            </a:r>
          </a:p>
          <a:p>
            <a:pPr marL="0" indent="0">
              <a:buNone/>
            </a:pPr>
            <a:r>
              <a:rPr lang="ru-RU" sz="2400" b="1" dirty="0">
                <a:solidFill>
                  <a:srgbClr val="FF0000"/>
                </a:solidFill>
              </a:rPr>
              <a:t>2.</a:t>
            </a:r>
            <a:r>
              <a:rPr lang="ru-RU" sz="2400" dirty="0"/>
              <a:t> Запрещать общение в социальных сетях.</a:t>
            </a:r>
          </a:p>
          <a:p>
            <a:pPr marL="0" indent="0">
              <a:buNone/>
            </a:pPr>
            <a:r>
              <a:rPr lang="ru-RU" sz="2400" b="1" dirty="0">
                <a:solidFill>
                  <a:srgbClr val="FF0000"/>
                </a:solidFill>
              </a:rPr>
              <a:t>3</a:t>
            </a:r>
            <a:r>
              <a:rPr lang="ru-RU" sz="2400" dirty="0"/>
              <a:t>.  Ругать ребенка и кричать на него. Лучше изложить переживания спокойно, называя чувства и состояния, которые испытывает родитель.</a:t>
            </a:r>
          </a:p>
          <a:p>
            <a:pPr marL="0" indent="0">
              <a:buNone/>
            </a:pPr>
            <a:r>
              <a:rPr lang="ru-RU" sz="2400" b="1" dirty="0">
                <a:solidFill>
                  <a:srgbClr val="FF0000"/>
                </a:solidFill>
              </a:rPr>
              <a:t>4</a:t>
            </a:r>
            <a:r>
              <a:rPr lang="ru-RU" sz="2400" dirty="0"/>
              <a:t>.  Пугать неизвестностью (фразы типа «только попробуй»).</a:t>
            </a:r>
          </a:p>
          <a:p>
            <a:pPr marL="0" indent="0">
              <a:buNone/>
            </a:pPr>
            <a:r>
              <a:rPr lang="ru-RU" sz="2400" b="1" dirty="0">
                <a:solidFill>
                  <a:srgbClr val="FF0000"/>
                </a:solidFill>
              </a:rPr>
              <a:t>5. </a:t>
            </a:r>
            <a:r>
              <a:rPr lang="ru-RU" sz="2400" dirty="0"/>
              <a:t>Игнорировать </a:t>
            </a:r>
            <a:r>
              <a:rPr lang="ru-RU" sz="2400" dirty="0" err="1"/>
              <a:t>манипулятивные</a:t>
            </a:r>
            <a:r>
              <a:rPr lang="ru-RU" sz="2400" dirty="0"/>
              <a:t> фразы ребенка на тему его смерти («лучше бы я умер…», «что бы вы сказали на моих похоронах?» и т.д.). </a:t>
            </a:r>
            <a:br>
              <a:rPr lang="ru-RU" sz="2400" dirty="0"/>
            </a:br>
            <a:endParaRPr lang="ru-RU" sz="2400" dirty="0"/>
          </a:p>
        </p:txBody>
      </p:sp>
      <p:pic>
        <p:nvPicPr>
          <p:cNvPr id="75778" name="Picture 2" descr="D:\Мои документы\Downloads\002-4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580112" y="421223"/>
            <a:ext cx="2842662" cy="1274484"/>
          </a:xfrm>
          <a:prstGeom prst="rect">
            <a:avLst/>
          </a:prstGeom>
          <a:noFill/>
        </p:spPr>
      </p:pic>
      <p:sp>
        <p:nvSpPr>
          <p:cNvPr id="5" name="Содержимое 3"/>
          <p:cNvSpPr txBox="1">
            <a:spLocks/>
          </p:cNvSpPr>
          <p:nvPr/>
        </p:nvSpPr>
        <p:spPr bwMode="auto">
          <a:xfrm>
            <a:off x="1187624" y="188640"/>
            <a:ext cx="4032448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</a:pPr>
            <a:r>
              <a:rPr lang="ru-RU" sz="3200" b="1" dirty="0">
                <a:solidFill>
                  <a:srgbClr val="FF0000"/>
                </a:solidFill>
              </a:rPr>
              <a:t>Что не стоит делать родителям</a:t>
            </a:r>
          </a:p>
        </p:txBody>
      </p:sp>
    </p:spTree>
    <p:extLst>
      <p:ext uri="{BB962C8B-B14F-4D97-AF65-F5344CB8AC3E}">
        <p14:creationId xmlns:p14="http://schemas.microsoft.com/office/powerpoint/2010/main" val="835346837"/>
      </p:ext>
    </p:extLst>
  </p:cSld>
  <p:clrMapOvr>
    <a:masterClrMapping/>
  </p:clrMapOvr>
  <p:transition spd="med">
    <p:wheel spokes="3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23528" y="1484784"/>
            <a:ext cx="8568952" cy="4797152"/>
          </a:xfrm>
        </p:spPr>
        <p:txBody>
          <a:bodyPr/>
          <a:lstStyle/>
          <a:p>
            <a:pPr marL="0" indent="0">
              <a:buNone/>
            </a:pPr>
            <a:r>
              <a:rPr lang="ru-RU" b="1" dirty="0">
                <a:solidFill>
                  <a:srgbClr val="3333CC"/>
                </a:solidFill>
              </a:rPr>
              <a:t>1</a:t>
            </a:r>
            <a:r>
              <a:rPr lang="ru-RU" sz="2400" b="1" dirty="0">
                <a:solidFill>
                  <a:srgbClr val="3333CC"/>
                </a:solidFill>
              </a:rPr>
              <a:t>. </a:t>
            </a:r>
            <a:r>
              <a:rPr lang="ru-RU" sz="2400" dirty="0"/>
              <a:t>Поговорить о подобных группах в интернете.</a:t>
            </a:r>
          </a:p>
          <a:p>
            <a:pPr marL="0" indent="0">
              <a:buNone/>
            </a:pPr>
            <a:r>
              <a:rPr lang="ru-RU" sz="2400" b="1" dirty="0">
                <a:solidFill>
                  <a:srgbClr val="3333CC"/>
                </a:solidFill>
              </a:rPr>
              <a:t>2.</a:t>
            </a:r>
            <a:r>
              <a:rPr lang="ru-RU" sz="2400" dirty="0"/>
              <a:t> Не оставлять ребенка один на один с его проблемами.</a:t>
            </a:r>
          </a:p>
          <a:p>
            <a:pPr marL="0" indent="0">
              <a:buNone/>
            </a:pPr>
            <a:r>
              <a:rPr lang="ru-RU" sz="2400" b="1" dirty="0">
                <a:solidFill>
                  <a:srgbClr val="3333CC"/>
                </a:solidFill>
              </a:rPr>
              <a:t>3.</a:t>
            </a:r>
            <a:r>
              <a:rPr lang="ru-RU" sz="2400" dirty="0"/>
              <a:t> Знать ценности ребенка.</a:t>
            </a:r>
          </a:p>
          <a:p>
            <a:pPr marL="0" indent="0">
              <a:buNone/>
            </a:pPr>
            <a:r>
              <a:rPr lang="ru-RU" sz="2400" b="1" dirty="0">
                <a:solidFill>
                  <a:srgbClr val="3333CC"/>
                </a:solidFill>
              </a:rPr>
              <a:t>4. </a:t>
            </a:r>
            <a:r>
              <a:rPr lang="ru-RU" sz="2400" dirty="0"/>
              <a:t>По некоторым данным, неизвестные грозятся выяснить по IP-адресу, где живет подросток, и убить всю его семью, если тот не совершит суицид. Запомните: IP не дает никакую информацию о личности человека! </a:t>
            </a:r>
          </a:p>
          <a:p>
            <a:pPr marL="0" indent="0">
              <a:buNone/>
            </a:pPr>
            <a:r>
              <a:rPr lang="ru-RU" sz="2400" b="1" dirty="0">
                <a:solidFill>
                  <a:srgbClr val="3333CC"/>
                </a:solidFill>
              </a:rPr>
              <a:t>5.</a:t>
            </a:r>
            <a:r>
              <a:rPr lang="ru-RU" sz="2400" dirty="0"/>
              <a:t> Если вы хотите установить на смартфоне ребенка программу слежения, обязательно предупредите его об этом и получите согласие</a:t>
            </a:r>
            <a:endParaRPr lang="ru-RU" sz="2400" b="1" dirty="0">
              <a:solidFill>
                <a:srgbClr val="3333CC"/>
              </a:solidFill>
            </a:endParaRPr>
          </a:p>
          <a:p>
            <a:pPr marL="0" indent="0">
              <a:buNone/>
            </a:pPr>
            <a:r>
              <a:rPr lang="ru-RU" sz="2400" b="1" dirty="0">
                <a:solidFill>
                  <a:srgbClr val="3333CC"/>
                </a:solidFill>
              </a:rPr>
              <a:t> 6</a:t>
            </a:r>
            <a:r>
              <a:rPr lang="ru-RU" sz="2400" dirty="0"/>
              <a:t>. Не читайте новости о суицидах и не поддавайтесь истерии, нагнетаемой в Интернете. </a:t>
            </a:r>
          </a:p>
          <a:p>
            <a:pPr marL="0" indent="0">
              <a:buNone/>
            </a:pPr>
            <a:r>
              <a:rPr lang="ru-RU" sz="2400" b="1" dirty="0">
                <a:solidFill>
                  <a:srgbClr val="3333CC"/>
                </a:solidFill>
              </a:rPr>
              <a:t>7.</a:t>
            </a:r>
            <a:r>
              <a:rPr lang="ru-RU" sz="2400" dirty="0"/>
              <a:t> Создать возможность для подростка обратиться за помощью.</a:t>
            </a:r>
          </a:p>
          <a:p>
            <a:pPr marL="0" indent="0">
              <a:buNone/>
            </a:pPr>
            <a:endParaRPr lang="ru-RU" sz="2400" b="1" dirty="0">
              <a:solidFill>
                <a:srgbClr val="3333CC"/>
              </a:solidFill>
            </a:endParaRPr>
          </a:p>
        </p:txBody>
      </p:sp>
      <p:pic>
        <p:nvPicPr>
          <p:cNvPr id="75778" name="Picture 2" descr="D:\Мои документы\Downloads\002-4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580112" y="210300"/>
            <a:ext cx="2842662" cy="1274484"/>
          </a:xfrm>
          <a:prstGeom prst="rect">
            <a:avLst/>
          </a:prstGeom>
          <a:noFill/>
        </p:spPr>
      </p:pic>
      <p:sp>
        <p:nvSpPr>
          <p:cNvPr id="5" name="Содержимое 3"/>
          <p:cNvSpPr txBox="1">
            <a:spLocks/>
          </p:cNvSpPr>
          <p:nvPr/>
        </p:nvSpPr>
        <p:spPr bwMode="auto">
          <a:xfrm>
            <a:off x="1187624" y="188640"/>
            <a:ext cx="4032448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</a:pPr>
            <a:r>
              <a:rPr lang="ru-RU" sz="3200" b="1" dirty="0">
                <a:solidFill>
                  <a:srgbClr val="3333CC"/>
                </a:solidFill>
              </a:rPr>
              <a:t>Что можно  делать родителям</a:t>
            </a:r>
          </a:p>
        </p:txBody>
      </p:sp>
    </p:spTree>
    <p:extLst>
      <p:ext uri="{BB962C8B-B14F-4D97-AF65-F5344CB8AC3E}">
        <p14:creationId xmlns:p14="http://schemas.microsoft.com/office/powerpoint/2010/main" val="1596750018"/>
      </p:ext>
    </p:extLst>
  </p:cSld>
  <p:clrMapOvr>
    <a:masterClrMapping/>
  </p:clrMapOvr>
  <p:transition spd="med">
    <p:wheel spokes="3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9144000" cy="6669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81031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Берегите своих детей!</a:t>
            </a:r>
          </a:p>
        </p:txBody>
      </p:sp>
      <p:pic>
        <p:nvPicPr>
          <p:cNvPr id="78850" name="Picture 2" descr="D:\Мои документы\Downloads\5aec68f1b31b032ca5d4e31b4af3f65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1857364"/>
            <a:ext cx="6099554" cy="457203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d"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1346</TotalTime>
  <Words>462</Words>
  <Application>Microsoft Office PowerPoint</Application>
  <PresentationFormat>Экран (4:3)</PresentationFormat>
  <Paragraphs>22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Times New Roman</vt:lpstr>
      <vt:lpstr>Тема Office</vt:lpstr>
      <vt:lpstr>Презентация PowerPoint</vt:lpstr>
      <vt:lpstr>Название игры обусловлено одной из особенностей китов – они могут выбрасываться на берег.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Берегите своих детей!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Lena</dc:creator>
  <cp:lastModifiedBy>Lena</cp:lastModifiedBy>
  <cp:revision>178</cp:revision>
  <dcterms:modified xsi:type="dcterms:W3CDTF">2022-01-10T09:23:14Z</dcterms:modified>
</cp:coreProperties>
</file>